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7"/>
  </p:notesMasterIdLst>
  <p:sldIdLst>
    <p:sldId id="256" r:id="rId3"/>
    <p:sldId id="258" r:id="rId4"/>
    <p:sldId id="307" r:id="rId5"/>
    <p:sldId id="265" r:id="rId6"/>
    <p:sldId id="269" r:id="rId7"/>
    <p:sldId id="302" r:id="rId8"/>
    <p:sldId id="303" r:id="rId9"/>
    <p:sldId id="304" r:id="rId10"/>
    <p:sldId id="305" r:id="rId11"/>
    <p:sldId id="306" r:id="rId12"/>
    <p:sldId id="261" r:id="rId13"/>
    <p:sldId id="280" r:id="rId14"/>
    <p:sldId id="274" r:id="rId15"/>
    <p:sldId id="299" r:id="rId16"/>
  </p:sldIdLst>
  <p:sldSz cx="9144000" cy="5143500" type="screen16x9"/>
  <p:notesSz cx="6858000" cy="9144000"/>
  <p:embeddedFontLst>
    <p:embeddedFont>
      <p:font typeface="Advent Pro SemiBold" panose="020B0604020202020204" charset="0"/>
      <p:regular r:id="rId18"/>
      <p:bold r:id="rId19"/>
    </p:embeddedFont>
    <p:embeddedFont>
      <p:font typeface="Fira Sans Condensed Medium" panose="020B0604020202020204" charset="0"/>
      <p:regular r:id="rId20"/>
      <p:bold r:id="rId21"/>
      <p:italic r:id="rId22"/>
      <p:boldItalic r:id="rId23"/>
    </p:embeddedFont>
    <p:embeddedFont>
      <p:font typeface="Fira Sans Extra Condensed Medium" panose="020B0604020202020204" charset="0"/>
      <p:regular r:id="rId24"/>
      <p:bold r:id="rId25"/>
      <p:italic r:id="rId26"/>
      <p:boldItalic r:id="rId27"/>
    </p:embeddedFont>
    <p:embeddedFont>
      <p:font typeface="Maven Pro" panose="020B0604020202020204" charset="0"/>
      <p:regular r:id="rId28"/>
      <p:bold r:id="rId29"/>
    </p:embeddedFont>
    <p:embeddedFont>
      <p:font typeface="Proxima Nova" panose="020B0604020202020204" charset="0"/>
      <p:regular r:id="rId30"/>
      <p:bold r:id="rId31"/>
      <p:italic r:id="rId32"/>
      <p:boldItalic r:id="rId33"/>
    </p:embeddedFont>
    <p:embeddedFont>
      <p:font typeface="Proxima Nova Semibold" panose="020B0604020202020204" charset="0"/>
      <p:regular r:id="rId34"/>
      <p:bold r:id="rId35"/>
      <p:boldItalic r:id="rId36"/>
    </p:embeddedFont>
    <p:embeddedFont>
      <p:font typeface="Share Tech" panose="020B0604020202020204" charset="0"/>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A5A089-AD95-41F4-BA4D-01667F014AA8}">
  <a:tblStyle styleId="{AFA5A089-AD95-41F4-BA4D-01667F014AA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848" autoAdjust="0"/>
  </p:normalViewPr>
  <p:slideViewPr>
    <p:cSldViewPr snapToGrid="0">
      <p:cViewPr varScale="1">
        <p:scale>
          <a:sx n="133" d="100"/>
          <a:sy n="133" d="100"/>
        </p:scale>
        <p:origin x="96"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viewProps" Target="viewProps.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font" Target="fonts/font12.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presProps" Target="presProps.xml"/></Relationships>
</file>

<file path=ppt/media/image1.gif>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sciencedirect.com/topics/engineering/computervision"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www.sciencedirect.com/topics/mathematics/health-monitoring"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10937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7415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Before  diving any deeper, let us first understand what Human Activity Recognition is.</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To put it simply, the task of classifying or predicting the action being performed by someone is called Activity recognition.</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Take a look at this backflip action done by this person, we can only tell it is a backflip by watching the full video on the left.</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If a model sees only image on the right hand side, then it kind of looks like the person is falling so it predicts </a:t>
            </a:r>
            <a:r>
              <a:rPr lang="en-GB" sz="1100" b="0" i="1" u="none" strike="noStrike" cap="none" dirty="0">
                <a:solidFill>
                  <a:srgbClr val="000000"/>
                </a:solidFill>
                <a:effectLst/>
                <a:latin typeface="Arial"/>
                <a:ea typeface="Arial"/>
                <a:cs typeface="Arial"/>
                <a:sym typeface="Arial"/>
              </a:rPr>
              <a:t>falling.</a:t>
            </a:r>
          </a:p>
          <a:p>
            <a:endParaRPr lang="en-GB" sz="1100" b="0" i="1"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So </a:t>
            </a:r>
            <a:r>
              <a:rPr lang="en-GB" sz="1100" b="1" i="0" u="none" strike="noStrike" cap="none" dirty="0">
                <a:solidFill>
                  <a:srgbClr val="000000"/>
                </a:solidFill>
                <a:effectLst/>
                <a:latin typeface="Arial"/>
                <a:ea typeface="Arial"/>
                <a:cs typeface="Arial"/>
                <a:sym typeface="Arial"/>
              </a:rPr>
              <a:t>Human Activity Recognition</a:t>
            </a:r>
            <a:r>
              <a:rPr lang="en-GB" sz="1100" b="0" i="0" u="none" strike="noStrike" cap="none" dirty="0">
                <a:solidFill>
                  <a:srgbClr val="000000"/>
                </a:solidFill>
                <a:effectLst/>
                <a:latin typeface="Arial"/>
                <a:ea typeface="Arial"/>
                <a:cs typeface="Arial"/>
                <a:sym typeface="Arial"/>
              </a:rPr>
              <a:t> is a type of time series classification problem where you need data from a series of timesteps to correctly classify the action being performed.</a:t>
            </a:r>
          </a:p>
          <a:p>
            <a:pPr marL="158750" indent="0">
              <a:buNone/>
            </a:pPr>
            <a:endParaRPr lang="en-GB"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6880766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Human activity recognition (HAR) is one of the most important and challenging problems in the </a:t>
            </a:r>
            <a:r>
              <a:rPr lang="en-GB" sz="1100" b="0" i="0" u="none" strike="noStrike" cap="none" dirty="0">
                <a:solidFill>
                  <a:srgbClr val="000000"/>
                </a:solidFill>
                <a:effectLst/>
                <a:latin typeface="Arial"/>
                <a:ea typeface="Arial"/>
                <a:cs typeface="Arial"/>
                <a:sym typeface="Arial"/>
                <a:hlinkClick r:id="rId3" tooltip="Learn more about computer vision from ScienceDirect's AI-generated Topic Pages"/>
              </a:rPr>
              <a:t>computer vision</a:t>
            </a:r>
            <a:r>
              <a:rPr lang="en-GB" sz="1100" b="0" i="0" u="none" strike="noStrike" cap="none" dirty="0">
                <a:solidFill>
                  <a:srgbClr val="000000"/>
                </a:solidFill>
                <a:effectLst/>
                <a:latin typeface="Arial"/>
                <a:ea typeface="Arial"/>
                <a:cs typeface="Arial"/>
                <a:sym typeface="Arial"/>
              </a:rPr>
              <a:t>. </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It has critical application in wide variety of tasks including sports, </a:t>
            </a:r>
            <a:r>
              <a:rPr lang="en-GB" sz="1100" b="0" i="0" u="none" strike="noStrike" cap="none" dirty="0">
                <a:solidFill>
                  <a:srgbClr val="000000"/>
                </a:solidFill>
                <a:effectLst/>
                <a:latin typeface="Arial"/>
                <a:ea typeface="Arial"/>
                <a:cs typeface="Arial"/>
                <a:sym typeface="Arial"/>
                <a:hlinkClick r:id="rId4" tooltip="Learn more about health monitoring from ScienceDirect's AI-generated Topic Pages"/>
              </a:rPr>
              <a:t>health monitoring</a:t>
            </a:r>
            <a:r>
              <a:rPr lang="en-GB" sz="1100" b="0" i="0" u="none" strike="noStrike" cap="none" dirty="0">
                <a:solidFill>
                  <a:srgbClr val="000000"/>
                </a:solidFill>
                <a:effectLst/>
                <a:latin typeface="Arial"/>
                <a:ea typeface="Arial"/>
                <a:cs typeface="Arial"/>
                <a:sym typeface="Arial"/>
              </a:rPr>
              <a:t>, rehab, video surveillance, and robotics. </a:t>
            </a:r>
          </a:p>
          <a:p>
            <a:pPr marL="171450" lvl="0" indent="-171450" algn="l" rtl="0">
              <a:spcBef>
                <a:spcPts val="0"/>
              </a:spcBef>
              <a:spcAft>
                <a:spcPts val="0"/>
              </a:spcAft>
            </a:pPr>
            <a:endParaRPr lang="en-GB" sz="1100" b="0" i="0" u="none" strike="noStrike" cap="none" dirty="0">
              <a:solidFill>
                <a:srgbClr val="000000"/>
              </a:solidFill>
              <a:effectLst/>
              <a:latin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cs typeface="Arial"/>
                <a:sym typeface="Arial"/>
              </a:rPr>
              <a:t>In this project what I do is to train 2 type of models with a set of recognized actions </a:t>
            </a:r>
          </a:p>
          <a:p>
            <a:pPr marL="171450" lvl="0" indent="-171450" algn="l" rtl="0">
              <a:spcBef>
                <a:spcPts val="0"/>
              </a:spcBef>
              <a:spcAft>
                <a:spcPts val="0"/>
              </a:spcAft>
            </a:pPr>
            <a:endParaRPr lang="en-GB" sz="1100" b="0" i="0" u="none" strike="noStrike" cap="none" dirty="0">
              <a:solidFill>
                <a:srgbClr val="000000"/>
              </a:solidFill>
              <a:effectLst/>
              <a:latin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cs typeface="Arial"/>
                <a:sym typeface="Arial"/>
              </a:rPr>
              <a:t>Then during the demo I will choose a random video on </a:t>
            </a:r>
            <a:r>
              <a:rPr lang="en-GB" sz="1100" b="0" i="0" u="none" strike="noStrike" cap="none" dirty="0" err="1">
                <a:solidFill>
                  <a:srgbClr val="000000"/>
                </a:solidFill>
                <a:effectLst/>
                <a:latin typeface="Arial"/>
                <a:cs typeface="Arial"/>
                <a:sym typeface="Arial"/>
              </a:rPr>
              <a:t>youtube</a:t>
            </a:r>
            <a:r>
              <a:rPr lang="en-GB" sz="1100" b="0" i="0" u="none" strike="noStrike" cap="none" dirty="0">
                <a:solidFill>
                  <a:srgbClr val="000000"/>
                </a:solidFill>
                <a:effectLst/>
                <a:latin typeface="Arial"/>
                <a:cs typeface="Arial"/>
                <a:sym typeface="Arial"/>
              </a:rPr>
              <a:t> to test the performance of the model.</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GB" dirty="0"/>
              <a:t>Here is my project timeline and how I spent the last couple weeks on this project.</a:t>
            </a:r>
          </a:p>
          <a:p>
            <a:pPr marL="171450" lvl="0" indent="-171450" algn="l" rtl="0">
              <a:spcBef>
                <a:spcPts val="0"/>
              </a:spcBef>
              <a:spcAft>
                <a:spcPts val="0"/>
              </a:spcAft>
            </a:pPr>
            <a:endParaRPr lang="en-GB" dirty="0"/>
          </a:p>
          <a:p>
            <a:pPr marL="171450" lvl="0" indent="-171450" algn="l" rtl="0">
              <a:spcBef>
                <a:spcPts val="0"/>
              </a:spcBef>
              <a:spcAft>
                <a:spcPts val="0"/>
              </a:spcAft>
            </a:pPr>
            <a:r>
              <a:rPr lang="en-GB" dirty="0"/>
              <a:t>In my first week, I spent most of the time looking for dataset and procrastinate on the ideas around the subject. </a:t>
            </a:r>
          </a:p>
          <a:p>
            <a:pPr marL="171450" lvl="0" indent="-171450" algn="l" rtl="0">
              <a:spcBef>
                <a:spcPts val="0"/>
              </a:spcBef>
              <a:spcAft>
                <a:spcPts val="0"/>
              </a:spcAft>
            </a:pPr>
            <a:endParaRPr lang="en-GB" dirty="0"/>
          </a:p>
          <a:p>
            <a:pPr marL="171450" lvl="0" indent="-171450" algn="l" rtl="0">
              <a:spcBef>
                <a:spcPts val="0"/>
              </a:spcBef>
              <a:spcAft>
                <a:spcPts val="0"/>
              </a:spcAft>
            </a:pPr>
            <a:r>
              <a:rPr lang="en-GB" dirty="0"/>
              <a:t>I looked over a few dataset such as UCF11, UCF50, HMDB51, UCF101 but deciding to go with UCF 101.</a:t>
            </a:r>
          </a:p>
          <a:p>
            <a:pPr marL="171450" lvl="0" indent="-171450" algn="l" rtl="0">
              <a:spcBef>
                <a:spcPts val="0"/>
              </a:spcBef>
              <a:spcAft>
                <a:spcPts val="0"/>
              </a:spcAft>
            </a:pPr>
            <a:endParaRPr lang="en-GB" dirty="0"/>
          </a:p>
          <a:p>
            <a:pPr marL="171450" lvl="0" indent="-171450" algn="l" rtl="0">
              <a:spcBef>
                <a:spcPts val="0"/>
              </a:spcBef>
              <a:spcAft>
                <a:spcPts val="0"/>
              </a:spcAft>
            </a:pPr>
            <a:r>
              <a:rPr lang="en-GB" dirty="0"/>
              <a:t>In my second week, I gave the first attempt to use single frame CNN to model the problem. </a:t>
            </a:r>
          </a:p>
          <a:p>
            <a:pPr marL="0" lvl="0" indent="0" algn="l" rtl="0">
              <a:spcBef>
                <a:spcPts val="0"/>
              </a:spcBef>
              <a:spcAft>
                <a:spcPts val="0"/>
              </a:spcAft>
              <a:buNone/>
            </a:pPr>
            <a:endParaRPr lang="en-GB" dirty="0"/>
          </a:p>
          <a:p>
            <a:pPr marL="171450" lvl="0" indent="-171450" algn="l" rtl="0">
              <a:spcBef>
                <a:spcPts val="0"/>
              </a:spcBef>
              <a:spcAft>
                <a:spcPts val="0"/>
              </a:spcAft>
            </a:pPr>
            <a:r>
              <a:rPr lang="en-GB" dirty="0"/>
              <a:t>Unsatisfied with the result so I moved on to develop a CNN-LSTM model to see if  there is any improvement so in my third week, I developed a CNN-LSTM model.</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The CNN LSTM or CNN Long Short-Term Memory Network  for short is an LSTM architecture designed for sequence prediction problems with spatial inputs, like images or videos.</a:t>
            </a:r>
          </a:p>
          <a:p>
            <a:pPr marL="171450" lvl="0" indent="-171450" algn="l" rtl="0">
              <a:spcBef>
                <a:spcPts val="0"/>
              </a:spcBef>
              <a:spcAft>
                <a:spcPts val="0"/>
              </a:spcAft>
            </a:pPr>
            <a:endParaRPr lang="en-GB" sz="1100" b="0" i="0" u="none" strike="noStrike" cap="none" dirty="0">
              <a:solidFill>
                <a:srgbClr val="000000"/>
              </a:solidFill>
              <a:effectLst/>
              <a:latin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This architecture has also been used on other problem such as speech recognition and natural language processing where CNNs are used as feature extractors for the LSTMs on audio and textual input data.</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For the training, I used the UCF101 dataset,  you can check out the source in my reference</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but UCF101 dataset has 101 classes and it will take a very long time to train </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so I decided to only use 8 subclasses as above.</a:t>
            </a:r>
          </a:p>
          <a:p>
            <a:pPr marL="171450" lvl="0" indent="-171450" algn="l" rtl="0">
              <a:spcBef>
                <a:spcPts val="0"/>
              </a:spcBef>
              <a:spcAft>
                <a:spcPts val="0"/>
              </a:spcAft>
            </a:pPr>
            <a:endParaRPr lang="en-GB" sz="1100" b="0" i="0" u="none" strike="noStrike" cap="none" dirty="0">
              <a:solidFill>
                <a:srgbClr val="000000"/>
              </a:solidFill>
              <a:effectLst/>
              <a:latin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cs typeface="Arial"/>
                <a:sym typeface="Arial"/>
              </a:rPr>
              <a:t>Every class contains roughly 200-250 videos , each of 30 fps, roughly 3s-12s per video</a:t>
            </a:r>
          </a:p>
          <a:p>
            <a:pPr marL="171450" lvl="0" indent="-171450" algn="l" rtl="0">
              <a:spcBef>
                <a:spcPts val="0"/>
              </a:spcBef>
              <a:spcAft>
                <a:spcPts val="0"/>
              </a:spcAft>
            </a:pPr>
            <a:endParaRPr lang="en-GB" sz="1100" b="0" i="0" u="none" strike="noStrike" cap="none" dirty="0">
              <a:solidFill>
                <a:srgbClr val="000000"/>
              </a:solidFill>
              <a:effectLst/>
              <a:latin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I also resized </a:t>
            </a:r>
            <a:r>
              <a:rPr lang="en-GB" sz="1100" b="1" i="0" u="none" strike="noStrike" cap="none" dirty="0" err="1">
                <a:solidFill>
                  <a:srgbClr val="000000"/>
                </a:solidFill>
                <a:effectLst/>
                <a:latin typeface="Arial"/>
                <a:ea typeface="Arial"/>
                <a:cs typeface="Arial"/>
                <a:sym typeface="Arial"/>
              </a:rPr>
              <a:t>img_height</a:t>
            </a:r>
            <a:r>
              <a:rPr lang="en-GB" sz="1100" b="0" i="0" u="none" strike="noStrike" cap="none" dirty="0">
                <a:solidFill>
                  <a:srgbClr val="000000"/>
                </a:solidFill>
                <a:effectLst/>
                <a:latin typeface="Arial"/>
                <a:ea typeface="Arial"/>
                <a:cs typeface="Arial"/>
                <a:sym typeface="Arial"/>
              </a:rPr>
              <a:t> and </a:t>
            </a:r>
            <a:r>
              <a:rPr lang="en-GB" sz="1100" b="1" i="0" u="none" strike="noStrike" cap="none" dirty="0" err="1">
                <a:solidFill>
                  <a:srgbClr val="000000"/>
                </a:solidFill>
                <a:effectLst/>
                <a:latin typeface="Arial"/>
                <a:ea typeface="Arial"/>
                <a:cs typeface="Arial"/>
                <a:sym typeface="Arial"/>
              </a:rPr>
              <a:t>img_weight</a:t>
            </a:r>
            <a:r>
              <a:rPr lang="en-GB" sz="1100" b="0" i="0" u="none" strike="noStrike" cap="none" dirty="0">
                <a:solidFill>
                  <a:srgbClr val="000000"/>
                </a:solidFill>
                <a:effectLst/>
                <a:latin typeface="Arial"/>
                <a:ea typeface="Arial"/>
                <a:cs typeface="Arial"/>
                <a:sym typeface="Arial"/>
              </a:rPr>
              <a:t>, for each extracted frame of videos before inputting to these models.</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There is another factor that greatly influences the performance is the number of frames extracted per videos.</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After many trial and errors I decided to use max 70 frames per videos, this can be increase for better results but higher than this figure is computationally intensive and crash my GPU.</a:t>
            </a:r>
          </a:p>
          <a:p>
            <a:pPr marL="171450" lvl="0" indent="-171450" algn="l" rtl="0">
              <a:spcBef>
                <a:spcPts val="0"/>
              </a:spcBef>
              <a:spcAft>
                <a:spcPts val="0"/>
              </a:spcAft>
            </a:pPr>
            <a:endParaRPr lang="en-GB" sz="1100" b="0" i="0" u="none" strike="noStrike" cap="none" dirty="0">
              <a:solidFill>
                <a:srgbClr val="000000"/>
              </a:solidFill>
              <a:effectLst/>
              <a:latin typeface="Arial"/>
              <a:cs typeface="Arial"/>
              <a:sym typeface="Arial"/>
            </a:endParaRPr>
          </a:p>
          <a:p>
            <a:pPr marL="171450" lvl="0" indent="-171450" algn="l" rtl="0">
              <a:spcBef>
                <a:spcPts val="0"/>
              </a:spcBef>
              <a:spcAft>
                <a:spcPts val="0"/>
              </a:spcAft>
            </a:pPr>
            <a:endParaRPr dirty="0"/>
          </a:p>
        </p:txBody>
      </p:sp>
    </p:spTree>
    <p:extLst>
      <p:ext uri="{BB962C8B-B14F-4D97-AF65-F5344CB8AC3E}">
        <p14:creationId xmlns:p14="http://schemas.microsoft.com/office/powerpoint/2010/main" val="1136568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In my first attempt, I use a single-frame CNN model. On the left hand size is the model architecture, the right hand size is the training accuracy and loss.</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The approach is similar to a normal image classification problem.</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In this case , I ran an image classification model on every single frame of the video and then average all the probabilities to get the final probabilities of the entire video. </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Also, it is worth mentioning here is that videos generally contain a lot of frames, </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and we do not need to run a classification model on each frame, but only a few of them that are spread out throughout the entire video.</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In my demo, I only use max 100 frames for the prediction.</a:t>
            </a:r>
          </a:p>
          <a:p>
            <a:endParaRPr lang="en-GB" sz="1100" b="0" i="0" u="none" strike="noStrike" cap="none" dirty="0">
              <a:solidFill>
                <a:srgbClr val="000000"/>
              </a:solidFill>
              <a:effectLst/>
              <a:latin typeface="Arial"/>
              <a:ea typeface="Arial"/>
              <a:cs typeface="Arial"/>
              <a:sym typeface="Arial"/>
            </a:endParaRPr>
          </a:p>
          <a:p>
            <a:pPr marL="158750" indent="0">
              <a:buNone/>
            </a:pPr>
            <a:r>
              <a:rPr lang="en-GB" sz="1100" b="0" i="0" u="none" strike="noStrike" cap="none" dirty="0">
                <a:solidFill>
                  <a:srgbClr val="000000"/>
                </a:solidFill>
                <a:effectLst/>
                <a:latin typeface="Arial"/>
                <a:ea typeface="Arial"/>
                <a:cs typeface="Arial"/>
                <a:sym typeface="Arial"/>
              </a:rPr>
              <a:t>----------------------------------------------------------</a:t>
            </a:r>
          </a:p>
          <a:p>
            <a:endParaRPr lang="en-GB" sz="1100" b="0" i="0" u="none" strike="noStrike" cap="none" dirty="0">
              <a:solidFill>
                <a:srgbClr val="000000"/>
              </a:solidFill>
              <a:effectLst/>
              <a:latin typeface="Arial"/>
              <a:ea typeface="Arial"/>
              <a:cs typeface="Arial"/>
              <a:sym typeface="Arial"/>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sz="1100" b="0" i="1" u="none" strike="noStrike" cap="none" dirty="0">
                <a:solidFill>
                  <a:srgbClr val="000000"/>
                </a:solidFill>
                <a:effectLst/>
                <a:latin typeface="Arial"/>
                <a:ea typeface="Arial"/>
                <a:cs typeface="Arial"/>
                <a:sym typeface="Arial"/>
              </a:rPr>
              <a:t>Now there is a drawback with this approach. </a:t>
            </a:r>
            <a:r>
              <a:rPr lang="en-GB" sz="1100" b="0" i="0" u="none" strike="noStrike" cap="none" dirty="0">
                <a:solidFill>
                  <a:srgbClr val="000000"/>
                </a:solidFill>
                <a:effectLst/>
                <a:latin typeface="Arial"/>
                <a:ea typeface="Arial"/>
                <a:cs typeface="Arial"/>
                <a:sym typeface="Arial"/>
              </a:rPr>
              <a:t>The issue is that the model will not always be fully confident about each video frame’s prediction, the predictions will change rapidly and fluctuate.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Also, Depending on the model to learn environmental context instead of the action sequence, it could overfit and predict is terribly wrong.</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This is also the reason the approaches above will not work well when the actions are similar.</a:t>
            </a:r>
          </a:p>
          <a:p>
            <a:endParaRPr lang="en-GB" sz="1100" b="0" i="0" u="none" strike="noStrike" cap="none" dirty="0">
              <a:solidFill>
                <a:srgbClr val="000000"/>
              </a:solidFill>
              <a:effectLst/>
              <a:latin typeface="Arial"/>
              <a:ea typeface="Arial"/>
              <a:cs typeface="Arial"/>
              <a:sym typeface="Arial"/>
            </a:endParaRPr>
          </a:p>
          <a:p>
            <a:r>
              <a:rPr lang="en-GB" sz="1100" b="0" i="0" u="none" strike="noStrike" cap="none" dirty="0">
                <a:solidFill>
                  <a:srgbClr val="000000"/>
                </a:solidFill>
                <a:effectLst/>
                <a:latin typeface="Arial"/>
                <a:ea typeface="Arial"/>
                <a:cs typeface="Arial"/>
                <a:sym typeface="Arial"/>
              </a:rPr>
              <a:t>Consider the action of </a:t>
            </a:r>
            <a:r>
              <a:rPr lang="en-GB" sz="1100" b="1" i="0" u="none" strike="noStrike" cap="none" dirty="0">
                <a:solidFill>
                  <a:srgbClr val="000000"/>
                </a:solidFill>
                <a:effectLst/>
                <a:latin typeface="Arial"/>
                <a:ea typeface="Arial"/>
                <a:cs typeface="Arial"/>
                <a:sym typeface="Arial"/>
              </a:rPr>
              <a:t>Standing Up from a Chair </a:t>
            </a:r>
            <a:r>
              <a:rPr lang="en-GB" sz="1100" b="0" i="0" u="none" strike="noStrike" cap="none" dirty="0">
                <a:solidFill>
                  <a:srgbClr val="000000"/>
                </a:solidFill>
                <a:effectLst/>
                <a:latin typeface="Arial"/>
                <a:ea typeface="Arial"/>
                <a:cs typeface="Arial"/>
                <a:sym typeface="Arial"/>
              </a:rPr>
              <a:t>and </a:t>
            </a:r>
            <a:r>
              <a:rPr lang="en-GB" sz="1100" b="1" i="0" u="none" strike="noStrike" cap="none" dirty="0">
                <a:solidFill>
                  <a:srgbClr val="000000"/>
                </a:solidFill>
                <a:effectLst/>
                <a:latin typeface="Arial"/>
                <a:ea typeface="Arial"/>
                <a:cs typeface="Arial"/>
                <a:sym typeface="Arial"/>
              </a:rPr>
              <a:t>Sitting Down on a Chair. </a:t>
            </a:r>
            <a:r>
              <a:rPr lang="en-GB" sz="1100" b="0" i="0" u="none" strike="noStrike" cap="none" dirty="0">
                <a:solidFill>
                  <a:srgbClr val="000000"/>
                </a:solidFill>
                <a:effectLst/>
                <a:latin typeface="Arial"/>
                <a:ea typeface="Arial"/>
                <a:cs typeface="Arial"/>
                <a:sym typeface="Arial"/>
              </a:rPr>
              <a:t>In both actions, the frames are almost the same. The main differentiator is the order of the frame sequence. So you need temporal information to correctly predict these actions.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GB" sz="1100" b="0" i="0" u="none" strike="noStrike" cap="none" dirty="0">
              <a:solidFill>
                <a:srgbClr val="000000"/>
              </a:solidFill>
              <a:effectLst/>
              <a:latin typeface="Arial"/>
              <a:ea typeface="Arial"/>
              <a:cs typeface="Arial"/>
              <a:sym typeface="Arial"/>
            </a:endParaRPr>
          </a:p>
          <a:p>
            <a:endParaRPr lang="en-GB"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396387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In my next attempt, I use LSTM model , a type of recurrent neural network model.</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And coupling it with a convolutional neural network to enhance performance</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The idea in this approach is to use VGG 16 to extract local features of each frame on the input data, transforming it from input pixels into an internal matrix</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The outputs of VGG16 then fed to a multilayer LSTM network to extract information temporarily.</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IN my model, the CNN is not trained. It acts more like an image interpretation for my LSTM model.</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I achieved a very high accuracy on both training and validation set (~92% on validation and ~97% on training set)</a:t>
            </a:r>
          </a:p>
          <a:p>
            <a:pPr marL="171450" lvl="0" indent="-171450" algn="l" rtl="0">
              <a:spcBef>
                <a:spcPts val="0"/>
              </a:spcBef>
              <a:spcAft>
                <a:spcPts val="0"/>
              </a:spcAft>
            </a:pPr>
            <a:endParaRPr lang="en-GB" sz="1100" b="0" i="0" u="none" strike="noStrike" cap="none" dirty="0">
              <a:solidFill>
                <a:srgbClr val="000000"/>
              </a:solidFill>
              <a:effectLst/>
              <a:latin typeface="Arial"/>
              <a:ea typeface="Arial"/>
              <a:cs typeface="Arial"/>
              <a:sym typeface="Arial"/>
            </a:endParaRPr>
          </a:p>
          <a:p>
            <a:pPr marL="171450" lvl="0" indent="-171450" algn="l" rtl="0">
              <a:spcBef>
                <a:spcPts val="0"/>
              </a:spcBef>
              <a:spcAft>
                <a:spcPts val="0"/>
              </a:spcAft>
            </a:pPr>
            <a:r>
              <a:rPr lang="en-GB" sz="1100" b="0" i="0" u="none" strike="noStrike" cap="none" dirty="0">
                <a:solidFill>
                  <a:srgbClr val="000000"/>
                </a:solidFill>
                <a:effectLst/>
                <a:latin typeface="Arial"/>
                <a:ea typeface="Arial"/>
                <a:cs typeface="Arial"/>
                <a:sym typeface="Arial"/>
              </a:rPr>
              <a:t>Maybe worth pointing out here is the input of CNN LSTM model is 5D tensor compared to the CNN model is 4D tensor</a:t>
            </a:r>
          </a:p>
        </p:txBody>
      </p:sp>
    </p:spTree>
    <p:extLst>
      <p:ext uri="{BB962C8B-B14F-4D97-AF65-F5344CB8AC3E}">
        <p14:creationId xmlns:p14="http://schemas.microsoft.com/office/powerpoint/2010/main" val="463994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GB" sz="1100" b="0" i="0" u="none" strike="noStrike" cap="none" dirty="0">
                <a:solidFill>
                  <a:srgbClr val="000000"/>
                </a:solidFill>
                <a:effectLst/>
                <a:latin typeface="Arial"/>
                <a:ea typeface="Arial"/>
                <a:cs typeface="Arial"/>
                <a:sym typeface="Arial"/>
              </a:rPr>
              <a:t>Recognizing human activities from video sequences is a challenging task due to problems, such as background light, viewpoint, details in frames and appearance….etc</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675143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5" r:id="rId3"/>
    <p:sldLayoutId id="2147483658" r:id="rId4"/>
    <p:sldLayoutId id="2147483659" r:id="rId5"/>
    <p:sldLayoutId id="2147483663" r:id="rId6"/>
    <p:sldLayoutId id="2147483666" r:id="rId7"/>
    <p:sldLayoutId id="214748366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hyperlink" Target="https://www.crcv.ucf.edu/data/UCF101.php" TargetMode="External"/><Relationship Id="rId4"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Trung</a:t>
            </a:r>
            <a:r>
              <a:rPr lang="en-US" dirty="0"/>
              <a:t> Ngo –</a:t>
            </a:r>
          </a:p>
          <a:p>
            <a:pPr marL="0" lvl="0" indent="0" algn="ctr" rtl="0">
              <a:spcBef>
                <a:spcPts val="0"/>
              </a:spcBef>
              <a:spcAft>
                <a:spcPts val="0"/>
              </a:spcAft>
              <a:buNone/>
            </a:pPr>
            <a:r>
              <a:rPr lang="en-GB" dirty="0"/>
              <a:t>C</a:t>
            </a:r>
            <a:r>
              <a:rPr lang="en-US" dirty="0" err="1"/>
              <a:t>oderschool</a:t>
            </a:r>
            <a:r>
              <a:rPr lang="en-US" dirty="0"/>
              <a:t> MLE 08/2021</a:t>
            </a:r>
            <a:endParaRPr dirty="0"/>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HUMAN</a:t>
            </a:r>
            <a:r>
              <a:rPr lang="en" dirty="0"/>
              <a:t> </a:t>
            </a:r>
            <a:r>
              <a:rPr lang="en-US" dirty="0">
                <a:solidFill>
                  <a:schemeClr val="accent2"/>
                </a:solidFill>
              </a:rPr>
              <a:t>RECOGNITION</a:t>
            </a:r>
            <a:r>
              <a:rPr lang="en" dirty="0"/>
              <a:t> </a:t>
            </a:r>
            <a:r>
              <a:rPr lang="en-US" dirty="0"/>
              <a:t>ACTIVITY</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4" name="Google Shape;1234;p43"/>
          <p:cNvSpPr txBox="1">
            <a:spLocks noGrp="1"/>
          </p:cNvSpPr>
          <p:nvPr>
            <p:ph type="title"/>
          </p:nvPr>
        </p:nvSpPr>
        <p:spPr>
          <a:xfrm>
            <a:off x="1733725" y="856649"/>
            <a:ext cx="5676600" cy="220460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0000" dirty="0"/>
              <a:t>D</a:t>
            </a:r>
            <a:r>
              <a:rPr lang="en-US" sz="10000" dirty="0"/>
              <a:t>emo</a:t>
            </a:r>
            <a:endParaRPr sz="10000" dirty="0"/>
          </a:p>
        </p:txBody>
      </p:sp>
    </p:spTree>
    <p:extLst>
      <p:ext uri="{BB962C8B-B14F-4D97-AF65-F5344CB8AC3E}">
        <p14:creationId xmlns:p14="http://schemas.microsoft.com/office/powerpoint/2010/main" val="3313066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Where it goes from here….</a:t>
            </a:r>
            <a:endParaRPr sz="3000" dirty="0"/>
          </a:p>
        </p:txBody>
      </p:sp>
      <p:sp>
        <p:nvSpPr>
          <p:cNvPr id="603" name="Google Shape;603;p30"/>
          <p:cNvSpPr txBox="1">
            <a:spLocks noGrp="1"/>
          </p:cNvSpPr>
          <p:nvPr>
            <p:ph type="subTitle" idx="7"/>
          </p:nvPr>
        </p:nvSpPr>
        <p:spPr>
          <a:xfrm>
            <a:off x="5991055" y="3073632"/>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Monitor &amp; continue to improve model</a:t>
            </a:r>
            <a:endParaRPr dirty="0"/>
          </a:p>
        </p:txBody>
      </p:sp>
      <p:sp>
        <p:nvSpPr>
          <p:cNvPr id="605" name="Google Shape;605;p30"/>
          <p:cNvSpPr txBox="1">
            <a:spLocks noGrp="1"/>
          </p:cNvSpPr>
          <p:nvPr>
            <p:ph type="subTitle" idx="1"/>
          </p:nvPr>
        </p:nvSpPr>
        <p:spPr>
          <a:xfrm>
            <a:off x="333955" y="1598212"/>
            <a:ext cx="2765886" cy="9119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Comparing performance between different sequence models (bidirectional, fusion…)</a:t>
            </a:r>
            <a:endParaRPr dirty="0"/>
          </a:p>
        </p:txBody>
      </p:sp>
      <p:sp>
        <p:nvSpPr>
          <p:cNvPr id="606" name="Google Shape;606;p30"/>
          <p:cNvSpPr txBox="1">
            <a:spLocks noGrp="1"/>
          </p:cNvSpPr>
          <p:nvPr>
            <p:ph type="subTitle" idx="3"/>
          </p:nvPr>
        </p:nvSpPr>
        <p:spPr>
          <a:xfrm>
            <a:off x="6054554" y="1673975"/>
            <a:ext cx="2289345" cy="8362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a:t>
            </a:r>
            <a:r>
              <a:rPr lang="en-US" dirty="0"/>
              <a:t>raining with better GPU.</a:t>
            </a:r>
          </a:p>
          <a:p>
            <a:pPr marL="0" lvl="0" indent="0" algn="ctr" rtl="0">
              <a:spcBef>
                <a:spcPts val="0"/>
              </a:spcBef>
              <a:spcAft>
                <a:spcPts val="0"/>
              </a:spcAft>
              <a:buNone/>
            </a:pPr>
            <a:r>
              <a:rPr lang="en-GB" dirty="0"/>
              <a:t>A</a:t>
            </a:r>
            <a:r>
              <a:rPr lang="en-US" dirty="0" err="1"/>
              <a:t>pply</a:t>
            </a:r>
            <a:r>
              <a:rPr lang="en-US" dirty="0"/>
              <a:t> filter noise (such as background…)</a:t>
            </a:r>
            <a:endParaRPr dirty="0"/>
          </a:p>
        </p:txBody>
      </p:sp>
      <p:sp>
        <p:nvSpPr>
          <p:cNvPr id="607" name="Google Shape;607;p30"/>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Streamline product for publishing</a:t>
            </a:r>
            <a:endParaRPr dirty="0"/>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618825" y="1096102"/>
            <a:ext cx="7878715" cy="37869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US" sz="1800" dirty="0">
                <a:solidFill>
                  <a:schemeClr val="lt1"/>
                </a:solidFill>
                <a:latin typeface="Share Tech"/>
                <a:ea typeface="Share Tech"/>
                <a:cs typeface="Share Tech"/>
                <a:sym typeface="Share Tech"/>
              </a:rPr>
              <a:t>Papers</a:t>
            </a:r>
            <a:endParaRPr sz="1800" dirty="0">
              <a:solidFill>
                <a:schemeClr val="lt1"/>
              </a:solidFill>
              <a:latin typeface="Share Tech"/>
              <a:ea typeface="Share Tech"/>
              <a:cs typeface="Share Tech"/>
              <a:sym typeface="Share Tech"/>
            </a:endParaRPr>
          </a:p>
          <a:p>
            <a:pPr marL="241300" lvl="0" indent="-215900">
              <a:spcBef>
                <a:spcPts val="300"/>
              </a:spcBef>
              <a:buClr>
                <a:schemeClr val="accent2"/>
              </a:buClr>
              <a:buSzPts val="1400"/>
              <a:buFont typeface="Maven Pro"/>
              <a:buChar char="●"/>
            </a:pPr>
            <a:r>
              <a:rPr lang="en-US" sz="1400" dirty="0">
                <a:solidFill>
                  <a:schemeClr val="hlink"/>
                </a:solidFill>
                <a:uFill>
                  <a:noFill/>
                </a:uFill>
              </a:rPr>
              <a:t>https://learnopencv.com/introduction-to-video-classification-and-human-activity-recognition/</a:t>
            </a:r>
            <a:r>
              <a:rPr lang="en" sz="1400" dirty="0">
                <a:solidFill>
                  <a:schemeClr val="hlink"/>
                </a:solidFill>
                <a:uFill>
                  <a:noFill/>
                </a:uFill>
                <a:hlinkClick r:id="rId3"/>
              </a:rPr>
              <a:t>Dashboard element collection</a:t>
            </a:r>
            <a:endParaRPr sz="1400" dirty="0"/>
          </a:p>
          <a:p>
            <a:pPr marL="241300" lvl="0" indent="-215900">
              <a:spcBef>
                <a:spcPts val="300"/>
              </a:spcBef>
              <a:buClr>
                <a:schemeClr val="accent2"/>
              </a:buClr>
              <a:buSzPts val="1400"/>
              <a:buFont typeface="Maven Pro"/>
              <a:buChar char="●"/>
            </a:pPr>
            <a:r>
              <a:rPr lang="en-US" sz="1400" dirty="0">
                <a:solidFill>
                  <a:schemeClr val="hlink"/>
                </a:solidFill>
                <a:uFill>
                  <a:noFill/>
                </a:uFill>
              </a:rPr>
              <a:t>https://thebinarynotes.com/video-classification-keras-convlstm/</a:t>
            </a:r>
            <a:r>
              <a:rPr lang="en" sz="1400" dirty="0">
                <a:solidFill>
                  <a:schemeClr val="hlink"/>
                </a:solidFill>
                <a:uFill>
                  <a:noFill/>
                </a:uFill>
                <a:hlinkClick r:id="rId4"/>
              </a:rPr>
              <a:t>Dashboard element collection template</a:t>
            </a:r>
            <a:endParaRPr lang="en" sz="1400" dirty="0">
              <a:solidFill>
                <a:schemeClr val="hlink"/>
              </a:solidFill>
              <a:uFill>
                <a:noFill/>
              </a:uFill>
            </a:endParaRPr>
          </a:p>
          <a:p>
            <a:pPr marL="241300" lvl="0" indent="-215900" algn="l" rtl="0">
              <a:spcBef>
                <a:spcPts val="300"/>
              </a:spcBef>
              <a:spcAft>
                <a:spcPts val="0"/>
              </a:spcAft>
              <a:buClr>
                <a:schemeClr val="accent2"/>
              </a:buClr>
              <a:buSzPts val="1400"/>
              <a:buFont typeface="Maven Pro"/>
              <a:buChar char="●"/>
            </a:pPr>
            <a:endParaRPr lang="en" sz="1400" dirty="0">
              <a:solidFill>
                <a:schemeClr val="hlink"/>
              </a:solidFill>
              <a:uFill>
                <a:noFill/>
              </a:uFill>
            </a:endParaRPr>
          </a:p>
          <a:p>
            <a:pPr marL="0" lvl="0" indent="0">
              <a:buNone/>
            </a:pPr>
            <a:r>
              <a:rPr lang="en-GB" sz="1800" dirty="0">
                <a:latin typeface="Share Tech"/>
                <a:ea typeface="Share Tech"/>
                <a:cs typeface="Share Tech"/>
                <a:sym typeface="Share Tech"/>
              </a:rPr>
              <a:t>Dataset</a:t>
            </a:r>
          </a:p>
          <a:p>
            <a:pPr marL="241300" lvl="0" indent="-215900">
              <a:spcBef>
                <a:spcPts val="300"/>
              </a:spcBef>
              <a:buClr>
                <a:schemeClr val="accent3"/>
              </a:buClr>
              <a:buSzPts val="1400"/>
              <a:buFont typeface="Maven Pro"/>
              <a:buChar char="●"/>
            </a:pPr>
            <a:r>
              <a:rPr lang="en-GB" sz="1400" dirty="0">
                <a:solidFill>
                  <a:schemeClr val="hlink"/>
                </a:solidFill>
                <a:uFill>
                  <a:noFill/>
                </a:uFill>
              </a:rPr>
              <a:t>UCF101 …. Check out the link </a:t>
            </a:r>
            <a:r>
              <a:rPr lang="en-GB" sz="1400" b="1" u="sng" dirty="0">
                <a:solidFill>
                  <a:schemeClr val="hlink"/>
                </a:solidFill>
                <a:uFill>
                  <a:noFill/>
                </a:uFill>
                <a:hlinkClick r:id="rId5"/>
              </a:rPr>
              <a:t>here</a:t>
            </a:r>
            <a:endParaRPr lang="en-GB" sz="1400" b="1" u="sng" dirty="0"/>
          </a:p>
          <a:p>
            <a:pPr marL="25400" lvl="0" indent="0" algn="l" rtl="0">
              <a:spcBef>
                <a:spcPts val="300"/>
              </a:spcBef>
              <a:spcAft>
                <a:spcPts val="0"/>
              </a:spcAft>
              <a:buClr>
                <a:schemeClr val="accent2"/>
              </a:buClr>
              <a:buSzPts val="1400"/>
              <a:buNone/>
            </a:pPr>
            <a:endParaRPr sz="1400" dirty="0"/>
          </a:p>
        </p:txBody>
      </p:sp>
      <p:sp>
        <p:nvSpPr>
          <p:cNvPr id="1587" name="Google Shape;1587;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RESOURCES</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4" name="Google Shape;1234;p43"/>
          <p:cNvSpPr txBox="1">
            <a:spLocks noGrp="1"/>
          </p:cNvSpPr>
          <p:nvPr>
            <p:ph type="title"/>
          </p:nvPr>
        </p:nvSpPr>
        <p:spPr>
          <a:xfrm>
            <a:off x="1733725" y="856649"/>
            <a:ext cx="5676600" cy="288046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0" dirty="0"/>
              <a:t>?</a:t>
            </a:r>
            <a:endParaRPr sz="20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99"/>
        <p:cNvGrpSpPr/>
        <p:nvPr/>
      </p:nvGrpSpPr>
      <p:grpSpPr>
        <a:xfrm>
          <a:off x="0" y="0"/>
          <a:ext cx="0" cy="0"/>
          <a:chOff x="0" y="0"/>
          <a:chExt cx="0" cy="0"/>
        </a:xfrm>
      </p:grpSpPr>
      <p:pic>
        <p:nvPicPr>
          <p:cNvPr id="2050" name="Picture 2" descr="CoderSchool Reviews | Course Report | Course Report">
            <a:extLst>
              <a:ext uri="{FF2B5EF4-FFF2-40B4-BE49-F238E27FC236}">
                <a16:creationId xmlns:a16="http://schemas.microsoft.com/office/drawing/2014/main" id="{1DDFEF09-E823-4DC1-A618-C7896FC62C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000" y="1238250"/>
            <a:ext cx="3810000" cy="266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3939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5054595" y="3396799"/>
            <a:ext cx="1444881" cy="86608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dirty="0"/>
              <a:t>DEMO</a:t>
            </a:r>
            <a:br>
              <a:rPr lang="en-US" sz="1800" dirty="0"/>
            </a:br>
            <a:r>
              <a:rPr lang="en-US" sz="1800" dirty="0"/>
              <a:t>Use-case…</a:t>
            </a:r>
            <a:endParaRPr sz="1800" dirty="0"/>
          </a:p>
        </p:txBody>
      </p:sp>
      <p:sp>
        <p:nvSpPr>
          <p:cNvPr id="473" name="Google Shape;473;p27"/>
          <p:cNvSpPr txBox="1">
            <a:spLocks noGrp="1"/>
          </p:cNvSpPr>
          <p:nvPr>
            <p:ph type="ctrTitle" idx="4"/>
          </p:nvPr>
        </p:nvSpPr>
        <p:spPr>
          <a:xfrm>
            <a:off x="2923165" y="3607240"/>
            <a:ext cx="1386600" cy="86608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dirty="0"/>
              <a:t>Solution &amp; Approach to model</a:t>
            </a:r>
            <a:endParaRPr sz="1800" dirty="0"/>
          </a:p>
        </p:txBody>
      </p:sp>
      <p:sp>
        <p:nvSpPr>
          <p:cNvPr id="474" name="Google Shape;474;p27"/>
          <p:cNvSpPr txBox="1">
            <a:spLocks noGrp="1"/>
          </p:cNvSpPr>
          <p:nvPr>
            <p:ph type="ctrTitle"/>
          </p:nvPr>
        </p:nvSpPr>
        <p:spPr>
          <a:xfrm>
            <a:off x="736495" y="3396799"/>
            <a:ext cx="1572529" cy="157648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800" dirty="0"/>
              <a:t>W</a:t>
            </a:r>
            <a:r>
              <a:rPr lang="en-US" sz="1800" dirty="0"/>
              <a:t>hat is Human Activity Recognition (HAR)</a:t>
            </a:r>
            <a:br>
              <a:rPr lang="en-US" sz="1800" dirty="0"/>
            </a:br>
            <a:r>
              <a:rPr lang="en-US" sz="1800" dirty="0"/>
              <a:t>&amp; Goals</a:t>
            </a:r>
            <a:endParaRPr sz="1800" dirty="0"/>
          </a:p>
        </p:txBody>
      </p:sp>
      <p:sp>
        <p:nvSpPr>
          <p:cNvPr id="476" name="Google Shape;476;p27"/>
          <p:cNvSpPr txBox="1">
            <a:spLocks noGrp="1"/>
          </p:cNvSpPr>
          <p:nvPr>
            <p:ph type="title" idx="3"/>
          </p:nvPr>
        </p:nvSpPr>
        <p:spPr>
          <a:xfrm>
            <a:off x="736495"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8" name="Google Shape;478;p27"/>
          <p:cNvSpPr txBox="1">
            <a:spLocks noGrp="1"/>
          </p:cNvSpPr>
          <p:nvPr>
            <p:ph type="title" idx="6"/>
          </p:nvPr>
        </p:nvSpPr>
        <p:spPr>
          <a:xfrm>
            <a:off x="2923165"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503426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736495"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2923165"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5034260"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736495"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2923165"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503426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1789195"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5858364"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859944"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3055896"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5157724"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474;p27">
            <a:extLst>
              <a:ext uri="{FF2B5EF4-FFF2-40B4-BE49-F238E27FC236}">
                <a16:creationId xmlns:a16="http://schemas.microsoft.com/office/drawing/2014/main" id="{2C4B8B9D-B4F5-472A-A7AA-B11C9A4EEB03}"/>
              </a:ext>
            </a:extLst>
          </p:cNvPr>
          <p:cNvSpPr txBox="1">
            <a:spLocks/>
          </p:cNvSpPr>
          <p:nvPr/>
        </p:nvSpPr>
        <p:spPr>
          <a:xfrm>
            <a:off x="7192221" y="3607240"/>
            <a:ext cx="1572529" cy="40237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200"/>
              <a:buFont typeface="Advent Pro SemiBold"/>
              <a:buNone/>
              <a:defRPr sz="2000" b="0" i="0" u="none" strike="noStrike" cap="none">
                <a:solidFill>
                  <a:schemeClr val="lt1"/>
                </a:solidFill>
                <a:latin typeface="Advent Pro SemiBold"/>
                <a:ea typeface="Advent Pro SemiBold"/>
                <a:cs typeface="Advent Pro SemiBold"/>
                <a:sym typeface="Advent Pro SemiBold"/>
              </a:defRPr>
            </a:lvl1pPr>
            <a:lvl2pPr marR="0" lvl="1"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2pPr>
            <a:lvl3pPr marR="0" lvl="2"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3pPr>
            <a:lvl4pPr marR="0" lvl="3"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4pPr>
            <a:lvl5pPr marR="0" lvl="4"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5pPr>
            <a:lvl6pPr marR="0" lvl="5"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6pPr>
            <a:lvl7pPr marR="0" lvl="6"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7pPr>
            <a:lvl8pPr marR="0" lvl="7"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8pPr>
            <a:lvl9pPr marR="0" lvl="8" algn="l" rtl="0">
              <a:lnSpc>
                <a:spcPct val="100000"/>
              </a:lnSpc>
              <a:spcBef>
                <a:spcPts val="0"/>
              </a:spcBef>
              <a:spcAft>
                <a:spcPts val="0"/>
              </a:spcAft>
              <a:buClr>
                <a:srgbClr val="000000"/>
              </a:buClr>
              <a:buSzPts val="1200"/>
              <a:buFont typeface="Advent Pro SemiBold"/>
              <a:buNone/>
              <a:defRPr sz="1200" b="0" i="0" u="none" strike="noStrike" cap="none">
                <a:solidFill>
                  <a:srgbClr val="000000"/>
                </a:solidFill>
                <a:latin typeface="Advent Pro SemiBold"/>
                <a:ea typeface="Advent Pro SemiBold"/>
                <a:cs typeface="Advent Pro SemiBold"/>
                <a:sym typeface="Advent Pro SemiBold"/>
              </a:defRPr>
            </a:lvl9pPr>
          </a:lstStyle>
          <a:p>
            <a:r>
              <a:rPr lang="en-GB" sz="1800" dirty="0"/>
              <a:t>Q&amp;A</a:t>
            </a:r>
          </a:p>
        </p:txBody>
      </p:sp>
      <p:sp>
        <p:nvSpPr>
          <p:cNvPr id="40" name="Google Shape;476;p27">
            <a:extLst>
              <a:ext uri="{FF2B5EF4-FFF2-40B4-BE49-F238E27FC236}">
                <a16:creationId xmlns:a16="http://schemas.microsoft.com/office/drawing/2014/main" id="{B0076B64-2043-4380-9765-5D7B4B915F6D}"/>
              </a:ext>
            </a:extLst>
          </p:cNvPr>
          <p:cNvSpPr txBox="1">
            <a:spLocks/>
          </p:cNvSpPr>
          <p:nvPr/>
        </p:nvSpPr>
        <p:spPr>
          <a:xfrm>
            <a:off x="7052854" y="2646983"/>
            <a:ext cx="17538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4800"/>
              <a:buFont typeface="Share Tech"/>
              <a:buNone/>
              <a:defRPr sz="4800" b="0" i="0" u="none" strike="noStrike" cap="none">
                <a:solidFill>
                  <a:schemeClr val="accent2"/>
                </a:solidFill>
                <a:latin typeface="Share Tech"/>
                <a:ea typeface="Share Tech"/>
                <a:cs typeface="Share Tech"/>
                <a:sym typeface="Share Tech"/>
              </a:defRPr>
            </a:lvl1pPr>
            <a:lvl2pPr marR="0" lvl="1"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000000"/>
              </a:buClr>
              <a:buSzPts val="4800"/>
              <a:buFont typeface="Fira Sans Extra Condensed Medium"/>
              <a:buNone/>
              <a:defRPr sz="4800" b="0" i="0" u="none" strike="noStrike" cap="none">
                <a:solidFill>
                  <a:srgbClr val="000000"/>
                </a:solidFill>
                <a:latin typeface="Fira Sans Extra Condensed Medium"/>
                <a:ea typeface="Fira Sans Extra Condensed Medium"/>
                <a:cs typeface="Fira Sans Extra Condensed Medium"/>
                <a:sym typeface="Fira Sans Extra Condensed Medium"/>
              </a:defRPr>
            </a:lvl9pPr>
          </a:lstStyle>
          <a:p>
            <a:r>
              <a:rPr lang="en" dirty="0">
                <a:solidFill>
                  <a:schemeClr val="accent6">
                    <a:lumMod val="40000"/>
                    <a:lumOff val="60000"/>
                  </a:schemeClr>
                </a:solidFill>
              </a:rPr>
              <a:t>04</a:t>
            </a:r>
          </a:p>
        </p:txBody>
      </p:sp>
      <p:sp>
        <p:nvSpPr>
          <p:cNvPr id="41" name="Google Shape;481;p27">
            <a:extLst>
              <a:ext uri="{FF2B5EF4-FFF2-40B4-BE49-F238E27FC236}">
                <a16:creationId xmlns:a16="http://schemas.microsoft.com/office/drawing/2014/main" id="{C01DA663-C79C-4FDE-A735-D28280127FDE}"/>
              </a:ext>
            </a:extLst>
          </p:cNvPr>
          <p:cNvSpPr/>
          <p:nvPr/>
        </p:nvSpPr>
        <p:spPr>
          <a:xfrm>
            <a:off x="7052854" y="1563846"/>
            <a:ext cx="824100" cy="824100"/>
          </a:xfrm>
          <a:prstGeom prst="rect">
            <a:avLst/>
          </a:prstGeom>
          <a:solidFill>
            <a:schemeClr val="accent3">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42" name="Google Shape;484;p27">
            <a:extLst>
              <a:ext uri="{FF2B5EF4-FFF2-40B4-BE49-F238E27FC236}">
                <a16:creationId xmlns:a16="http://schemas.microsoft.com/office/drawing/2014/main" id="{1AB58D69-869A-406D-87C5-3F35B63B2082}"/>
              </a:ext>
            </a:extLst>
          </p:cNvPr>
          <p:cNvCxnSpPr>
            <a:stCxn id="41" idx="1"/>
            <a:endCxn id="40" idx="1"/>
          </p:cNvCxnSpPr>
          <p:nvPr/>
        </p:nvCxnSpPr>
        <p:spPr>
          <a:xfrm>
            <a:off x="7052854" y="1975896"/>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3" name="Google Shape;487;p27">
            <a:extLst>
              <a:ext uri="{FF2B5EF4-FFF2-40B4-BE49-F238E27FC236}">
                <a16:creationId xmlns:a16="http://schemas.microsoft.com/office/drawing/2014/main" id="{DE64B84F-8B13-4048-90D1-A58224351731}"/>
              </a:ext>
            </a:extLst>
          </p:cNvPr>
          <p:cNvSpPr/>
          <p:nvPr/>
        </p:nvSpPr>
        <p:spPr>
          <a:xfrm>
            <a:off x="8105554" y="1325808"/>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Rectangle 7">
            <a:extLst>
              <a:ext uri="{FF2B5EF4-FFF2-40B4-BE49-F238E27FC236}">
                <a16:creationId xmlns:a16="http://schemas.microsoft.com/office/drawing/2014/main" id="{E9428430-B21D-410B-8464-0EEE0CE6330B}"/>
              </a:ext>
            </a:extLst>
          </p:cNvPr>
          <p:cNvSpPr/>
          <p:nvPr/>
        </p:nvSpPr>
        <p:spPr>
          <a:xfrm>
            <a:off x="7197008" y="1562743"/>
            <a:ext cx="580676" cy="830997"/>
          </a:xfrm>
          <a:prstGeom prst="rect">
            <a:avLst/>
          </a:prstGeom>
        </p:spPr>
        <p:txBody>
          <a:bodyPr wrap="square">
            <a:spAutoFit/>
          </a:bodyPr>
          <a:lstStyle/>
          <a:p>
            <a:r>
              <a:rPr lang="en" sz="4800" dirty="0">
                <a:solidFill>
                  <a:schemeClr val="bg2">
                    <a:lumMod val="90000"/>
                    <a:lumOff val="10000"/>
                  </a:schemeClr>
                </a:solidFill>
              </a:rPr>
              <a:t>?</a:t>
            </a:r>
            <a:endParaRPr lang="en-US" sz="4800" dirty="0">
              <a:solidFill>
                <a:schemeClr val="bg2">
                  <a:lumMod val="90000"/>
                  <a:lumOff val="10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dirty="0"/>
              <a:t>Understanding Human Activity Recognition</a:t>
            </a:r>
            <a:endParaRPr sz="2000" dirty="0"/>
          </a:p>
        </p:txBody>
      </p:sp>
      <p:pic>
        <p:nvPicPr>
          <p:cNvPr id="7" name="Picture 6">
            <a:extLst>
              <a:ext uri="{FF2B5EF4-FFF2-40B4-BE49-F238E27FC236}">
                <a16:creationId xmlns:a16="http://schemas.microsoft.com/office/drawing/2014/main" id="{B119F91B-BB24-42DD-B82F-E228070BCE47}"/>
              </a:ext>
            </a:extLst>
          </p:cNvPr>
          <p:cNvPicPr>
            <a:picLocks noChangeAspect="1"/>
          </p:cNvPicPr>
          <p:nvPr/>
        </p:nvPicPr>
        <p:blipFill>
          <a:blip r:embed="rId3"/>
          <a:stretch>
            <a:fillRect/>
          </a:stretch>
        </p:blipFill>
        <p:spPr>
          <a:xfrm>
            <a:off x="764875" y="1847850"/>
            <a:ext cx="3251200" cy="1828800"/>
          </a:xfrm>
          <a:prstGeom prst="rect">
            <a:avLst/>
          </a:prstGeom>
        </p:spPr>
      </p:pic>
      <p:sp>
        <p:nvSpPr>
          <p:cNvPr id="37" name="Google Shape;715;p34">
            <a:extLst>
              <a:ext uri="{FF2B5EF4-FFF2-40B4-BE49-F238E27FC236}">
                <a16:creationId xmlns:a16="http://schemas.microsoft.com/office/drawing/2014/main" id="{0866B300-3942-407C-A5F9-C8BC663A8B3B}"/>
              </a:ext>
            </a:extLst>
          </p:cNvPr>
          <p:cNvSpPr txBox="1"/>
          <p:nvPr/>
        </p:nvSpPr>
        <p:spPr>
          <a:xfrm>
            <a:off x="1178116" y="3795885"/>
            <a:ext cx="2335818"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600" dirty="0">
                <a:solidFill>
                  <a:schemeClr val="lt1"/>
                </a:solidFill>
                <a:latin typeface="Share Tech"/>
                <a:ea typeface="Share Tech"/>
                <a:cs typeface="Share Tech"/>
                <a:sym typeface="Share Tech"/>
              </a:rPr>
              <a:t>A person doing a backflip</a:t>
            </a:r>
            <a:endParaRPr sz="1600" dirty="0">
              <a:solidFill>
                <a:schemeClr val="lt1"/>
              </a:solidFill>
              <a:latin typeface="Share Tech"/>
              <a:ea typeface="Share Tech"/>
              <a:cs typeface="Share Tech"/>
              <a:sym typeface="Share Tech"/>
            </a:endParaRPr>
          </a:p>
        </p:txBody>
      </p:sp>
      <p:pic>
        <p:nvPicPr>
          <p:cNvPr id="8" name="Picture 7">
            <a:extLst>
              <a:ext uri="{FF2B5EF4-FFF2-40B4-BE49-F238E27FC236}">
                <a16:creationId xmlns:a16="http://schemas.microsoft.com/office/drawing/2014/main" id="{FDFD7A99-8BC3-4AC6-824A-1062433BCB37}"/>
              </a:ext>
            </a:extLst>
          </p:cNvPr>
          <p:cNvPicPr>
            <a:picLocks noChangeAspect="1"/>
          </p:cNvPicPr>
          <p:nvPr/>
        </p:nvPicPr>
        <p:blipFill>
          <a:blip r:embed="rId4"/>
          <a:stretch>
            <a:fillRect/>
          </a:stretch>
        </p:blipFill>
        <p:spPr>
          <a:xfrm>
            <a:off x="5041900" y="1847850"/>
            <a:ext cx="3251200" cy="1828800"/>
          </a:xfrm>
          <a:prstGeom prst="rect">
            <a:avLst/>
          </a:prstGeom>
        </p:spPr>
      </p:pic>
      <p:sp>
        <p:nvSpPr>
          <p:cNvPr id="39" name="Google Shape;715;p34">
            <a:extLst>
              <a:ext uri="{FF2B5EF4-FFF2-40B4-BE49-F238E27FC236}">
                <a16:creationId xmlns:a16="http://schemas.microsoft.com/office/drawing/2014/main" id="{D73BEFB7-153B-4436-94C6-A671C16CCDEA}"/>
              </a:ext>
            </a:extLst>
          </p:cNvPr>
          <p:cNvSpPr txBox="1"/>
          <p:nvPr/>
        </p:nvSpPr>
        <p:spPr>
          <a:xfrm>
            <a:off x="5163532" y="3848235"/>
            <a:ext cx="3129568" cy="390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GB" sz="1600" dirty="0">
                <a:solidFill>
                  <a:schemeClr val="lt1"/>
                </a:solidFill>
                <a:latin typeface="Share Tech"/>
                <a:ea typeface="Share Tech"/>
                <a:cs typeface="Share Tech"/>
                <a:sym typeface="Share Tech"/>
              </a:rPr>
              <a:t>An extracted frame – model predicts image as falling</a:t>
            </a:r>
            <a:endParaRPr sz="1600" dirty="0">
              <a:solidFill>
                <a:schemeClr val="lt1"/>
              </a:solidFill>
              <a:latin typeface="Share Tech"/>
              <a:ea typeface="Share Tech"/>
              <a:cs typeface="Share Tech"/>
              <a:sym typeface="Share Tech"/>
            </a:endParaRPr>
          </a:p>
        </p:txBody>
      </p:sp>
    </p:spTree>
    <p:extLst>
      <p:ext uri="{BB962C8B-B14F-4D97-AF65-F5344CB8AC3E}">
        <p14:creationId xmlns:p14="http://schemas.microsoft.com/office/powerpoint/2010/main" val="1204358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618824" y="411675"/>
            <a:ext cx="6112175"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dirty="0"/>
              <a:t>HAR – Predicting human activity based on time series data  </a:t>
            </a:r>
            <a:endParaRPr sz="2000" dirty="0"/>
          </a:p>
        </p:txBody>
      </p:sp>
      <p:sp>
        <p:nvSpPr>
          <p:cNvPr id="715" name="Google Shape;715;p34"/>
          <p:cNvSpPr txBox="1"/>
          <p:nvPr/>
        </p:nvSpPr>
        <p:spPr>
          <a:xfrm>
            <a:off x="1232882" y="951085"/>
            <a:ext cx="2045387"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600" dirty="0">
                <a:solidFill>
                  <a:schemeClr val="lt1"/>
                </a:solidFill>
                <a:latin typeface="Share Tech"/>
                <a:ea typeface="Share Tech"/>
                <a:cs typeface="Share Tech"/>
                <a:sym typeface="Share Tech"/>
              </a:rPr>
              <a:t>S</a:t>
            </a:r>
            <a:r>
              <a:rPr lang="en-US" sz="1600" dirty="0" err="1">
                <a:solidFill>
                  <a:schemeClr val="lt1"/>
                </a:solidFill>
                <a:latin typeface="Share Tech"/>
                <a:ea typeface="Share Tech"/>
                <a:cs typeface="Share Tech"/>
                <a:sym typeface="Share Tech"/>
              </a:rPr>
              <a:t>een</a:t>
            </a:r>
            <a:r>
              <a:rPr lang="en-US" sz="1600" dirty="0">
                <a:solidFill>
                  <a:schemeClr val="lt1"/>
                </a:solidFill>
                <a:latin typeface="Share Tech"/>
                <a:ea typeface="Share Tech"/>
                <a:cs typeface="Share Tech"/>
                <a:sym typeface="Share Tech"/>
              </a:rPr>
              <a:t> action (Input)</a:t>
            </a:r>
            <a:endParaRPr sz="1600" dirty="0">
              <a:solidFill>
                <a:schemeClr val="lt1"/>
              </a:solidFill>
              <a:latin typeface="Share Tech"/>
              <a:ea typeface="Share Tech"/>
              <a:cs typeface="Share Tech"/>
              <a:sym typeface="Share Tech"/>
            </a:endParaRPr>
          </a:p>
        </p:txBody>
      </p:sp>
      <p:grpSp>
        <p:nvGrpSpPr>
          <p:cNvPr id="974" name="Google Shape;974;p34"/>
          <p:cNvGrpSpPr/>
          <p:nvPr/>
        </p:nvGrpSpPr>
        <p:grpSpPr>
          <a:xfrm>
            <a:off x="6784314" y="3382093"/>
            <a:ext cx="142484" cy="892548"/>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4"/>
          <p:cNvGrpSpPr/>
          <p:nvPr/>
        </p:nvGrpSpPr>
        <p:grpSpPr>
          <a:xfrm>
            <a:off x="5921720" y="3391481"/>
            <a:ext cx="142213" cy="892548"/>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4"/>
          <p:cNvGrpSpPr/>
          <p:nvPr/>
        </p:nvGrpSpPr>
        <p:grpSpPr>
          <a:xfrm>
            <a:off x="7596847" y="3382433"/>
            <a:ext cx="142213" cy="892548"/>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34"/>
          <p:cNvSpPr txBox="1">
            <a:spLocks noGrp="1"/>
          </p:cNvSpPr>
          <p:nvPr>
            <p:ph type="subTitle" idx="4294967295"/>
          </p:nvPr>
        </p:nvSpPr>
        <p:spPr>
          <a:xfrm>
            <a:off x="6382649" y="4506549"/>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200" dirty="0"/>
              <a:t>Push up</a:t>
            </a:r>
            <a:endParaRPr sz="1200" dirty="0"/>
          </a:p>
        </p:txBody>
      </p:sp>
      <p:sp>
        <p:nvSpPr>
          <p:cNvPr id="1000" name="Google Shape;1000;p34"/>
          <p:cNvSpPr txBox="1">
            <a:spLocks noGrp="1"/>
          </p:cNvSpPr>
          <p:nvPr>
            <p:ph type="subTitle" idx="4294967295"/>
          </p:nvPr>
        </p:nvSpPr>
        <p:spPr>
          <a:xfrm>
            <a:off x="5428412" y="4519402"/>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200" dirty="0"/>
              <a:t>Pull ups</a:t>
            </a:r>
            <a:endParaRPr sz="1200" dirty="0"/>
          </a:p>
        </p:txBody>
      </p:sp>
      <p:sp>
        <p:nvSpPr>
          <p:cNvPr id="1001" name="Google Shape;1001;p34"/>
          <p:cNvSpPr txBox="1">
            <a:spLocks noGrp="1"/>
          </p:cNvSpPr>
          <p:nvPr>
            <p:ph type="subTitle" idx="4294967295"/>
          </p:nvPr>
        </p:nvSpPr>
        <p:spPr>
          <a:xfrm>
            <a:off x="7226821" y="4502086"/>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200" dirty="0"/>
              <a:t>Falling</a:t>
            </a:r>
            <a:endParaRPr sz="1200" dirty="0"/>
          </a:p>
        </p:txBody>
      </p:sp>
      <p:sp>
        <p:nvSpPr>
          <p:cNvPr id="1002" name="Google Shape;1002;p34"/>
          <p:cNvSpPr txBox="1">
            <a:spLocks noGrp="1"/>
          </p:cNvSpPr>
          <p:nvPr>
            <p:ph type="subTitle" idx="4294967295"/>
          </p:nvPr>
        </p:nvSpPr>
        <p:spPr>
          <a:xfrm>
            <a:off x="7213604" y="4233657"/>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200" dirty="0">
                <a:solidFill>
                  <a:schemeClr val="accent1"/>
                </a:solidFill>
                <a:latin typeface="Share Tech"/>
                <a:ea typeface="Share Tech"/>
                <a:cs typeface="Share Tech"/>
                <a:sym typeface="Share Tech"/>
              </a:rPr>
              <a:t>10%</a:t>
            </a:r>
            <a:endParaRPr sz="1200" dirty="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5538477" y="426396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200" dirty="0">
                <a:solidFill>
                  <a:schemeClr val="accent2"/>
                </a:solidFill>
                <a:latin typeface="Share Tech"/>
                <a:ea typeface="Share Tech"/>
                <a:cs typeface="Share Tech"/>
                <a:sym typeface="Share Tech"/>
              </a:rPr>
              <a:t>70%</a:t>
            </a:r>
            <a:endParaRPr sz="1200" dirty="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6401071" y="423812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200" dirty="0">
                <a:solidFill>
                  <a:schemeClr val="accent3"/>
                </a:solidFill>
                <a:latin typeface="Share Tech"/>
                <a:ea typeface="Share Tech"/>
                <a:cs typeface="Share Tech"/>
                <a:sym typeface="Share Tech"/>
              </a:rPr>
              <a:t>20%</a:t>
            </a:r>
            <a:endParaRPr sz="1200" dirty="0">
              <a:solidFill>
                <a:schemeClr val="accent3"/>
              </a:solidFill>
              <a:latin typeface="Share Tech"/>
              <a:ea typeface="Share Tech"/>
              <a:cs typeface="Share Tech"/>
              <a:sym typeface="Share Tech"/>
            </a:endParaRPr>
          </a:p>
        </p:txBody>
      </p:sp>
      <p:pic>
        <p:nvPicPr>
          <p:cNvPr id="1026" name="Picture 2" descr="https://learnopencv.com/wp-content/uploads/2021/01/Snapshot-of-the-backflip-incorrectly-predicted-1024x576.jpg">
            <a:extLst>
              <a:ext uri="{FF2B5EF4-FFF2-40B4-BE49-F238E27FC236}">
                <a16:creationId xmlns:a16="http://schemas.microsoft.com/office/drawing/2014/main" id="{14B3DF9B-0BE9-4162-963E-850CD35C4C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2231" y="1526923"/>
            <a:ext cx="2299397" cy="1293411"/>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
        <p:nvSpPr>
          <p:cNvPr id="295" name="Google Shape;1240;p44">
            <a:extLst>
              <a:ext uri="{FF2B5EF4-FFF2-40B4-BE49-F238E27FC236}">
                <a16:creationId xmlns:a16="http://schemas.microsoft.com/office/drawing/2014/main" id="{574D2606-AFCB-415C-B76E-6D3965DA0A76}"/>
              </a:ext>
            </a:extLst>
          </p:cNvPr>
          <p:cNvSpPr/>
          <p:nvPr/>
        </p:nvSpPr>
        <p:spPr>
          <a:xfrm>
            <a:off x="815553" y="1338002"/>
            <a:ext cx="3052223" cy="3572080"/>
          </a:xfrm>
          <a:prstGeom prst="roundRect">
            <a:avLst>
              <a:gd name="adj" fmla="val 16667"/>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4E0E8CDA-DBB5-42C6-A79E-DCB40E309CE3}"/>
              </a:ext>
            </a:extLst>
          </p:cNvPr>
          <p:cNvPicPr>
            <a:picLocks noChangeAspect="1"/>
          </p:cNvPicPr>
          <p:nvPr/>
        </p:nvPicPr>
        <p:blipFill>
          <a:blip r:embed="rId4"/>
          <a:stretch>
            <a:fillRect/>
          </a:stretch>
        </p:blipFill>
        <p:spPr>
          <a:xfrm>
            <a:off x="1172231" y="3140383"/>
            <a:ext cx="2304971" cy="151418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3" name="Picture 2">
            <a:extLst>
              <a:ext uri="{FF2B5EF4-FFF2-40B4-BE49-F238E27FC236}">
                <a16:creationId xmlns:a16="http://schemas.microsoft.com/office/drawing/2014/main" id="{3F94C814-61AF-430C-9582-1B71A096B3B7}"/>
              </a:ext>
            </a:extLst>
          </p:cNvPr>
          <p:cNvPicPr>
            <a:picLocks noChangeAspect="1"/>
          </p:cNvPicPr>
          <p:nvPr/>
        </p:nvPicPr>
        <p:blipFill>
          <a:blip r:embed="rId5"/>
          <a:stretch>
            <a:fillRect/>
          </a:stretch>
        </p:blipFill>
        <p:spPr>
          <a:xfrm>
            <a:off x="5680026" y="1744478"/>
            <a:ext cx="2208576" cy="137160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298" name="Google Shape;3613;p53">
            <a:extLst>
              <a:ext uri="{FF2B5EF4-FFF2-40B4-BE49-F238E27FC236}">
                <a16:creationId xmlns:a16="http://schemas.microsoft.com/office/drawing/2014/main" id="{87F179AB-47DA-4481-8B97-C0B6F281DFE5}"/>
              </a:ext>
            </a:extLst>
          </p:cNvPr>
          <p:cNvSpPr>
            <a:spLocks noChangeAspect="1"/>
          </p:cNvSpPr>
          <p:nvPr/>
        </p:nvSpPr>
        <p:spPr>
          <a:xfrm rot="7638269">
            <a:off x="4119704" y="2483876"/>
            <a:ext cx="542941" cy="548640"/>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715;p34">
            <a:extLst>
              <a:ext uri="{FF2B5EF4-FFF2-40B4-BE49-F238E27FC236}">
                <a16:creationId xmlns:a16="http://schemas.microsoft.com/office/drawing/2014/main" id="{7B909645-AA34-44EB-8157-998F7D37A898}"/>
              </a:ext>
            </a:extLst>
          </p:cNvPr>
          <p:cNvSpPr txBox="1"/>
          <p:nvPr/>
        </p:nvSpPr>
        <p:spPr>
          <a:xfrm>
            <a:off x="5696475" y="933689"/>
            <a:ext cx="2286635"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600" dirty="0" err="1">
                <a:solidFill>
                  <a:schemeClr val="lt1"/>
                </a:solidFill>
                <a:latin typeface="Share Tech"/>
                <a:ea typeface="Share Tech"/>
                <a:cs typeface="Share Tech"/>
                <a:sym typeface="Share Tech"/>
              </a:rPr>
              <a:t>Uns</a:t>
            </a:r>
            <a:r>
              <a:rPr lang="en-US" sz="1600" dirty="0" err="1">
                <a:solidFill>
                  <a:schemeClr val="lt1"/>
                </a:solidFill>
                <a:latin typeface="Share Tech"/>
                <a:ea typeface="Share Tech"/>
                <a:cs typeface="Share Tech"/>
                <a:sym typeface="Share Tech"/>
              </a:rPr>
              <a:t>een</a:t>
            </a:r>
            <a:r>
              <a:rPr lang="en-US" sz="1600" dirty="0">
                <a:solidFill>
                  <a:schemeClr val="lt1"/>
                </a:solidFill>
                <a:latin typeface="Share Tech"/>
                <a:ea typeface="Share Tech"/>
                <a:cs typeface="Share Tech"/>
                <a:sym typeface="Share Tech"/>
              </a:rPr>
              <a:t> action (Output)</a:t>
            </a:r>
            <a:endParaRPr sz="1600" dirty="0">
              <a:solidFill>
                <a:schemeClr val="lt1"/>
              </a:solidFill>
              <a:latin typeface="Share Tech"/>
              <a:ea typeface="Share Tech"/>
              <a:cs typeface="Share Tech"/>
              <a:sym typeface="Share Tech"/>
            </a:endParaRPr>
          </a:p>
        </p:txBody>
      </p:sp>
      <p:sp>
        <p:nvSpPr>
          <p:cNvPr id="300" name="Google Shape;1240;p44">
            <a:extLst>
              <a:ext uri="{FF2B5EF4-FFF2-40B4-BE49-F238E27FC236}">
                <a16:creationId xmlns:a16="http://schemas.microsoft.com/office/drawing/2014/main" id="{580D5EBB-C7E9-4EAC-A0AE-FB696B14AA0C}"/>
              </a:ext>
            </a:extLst>
          </p:cNvPr>
          <p:cNvSpPr/>
          <p:nvPr/>
        </p:nvSpPr>
        <p:spPr>
          <a:xfrm>
            <a:off x="5279146" y="1320606"/>
            <a:ext cx="3052223" cy="3572080"/>
          </a:xfrm>
          <a:prstGeom prst="roundRect">
            <a:avLst>
              <a:gd name="adj" fmla="val 16667"/>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358783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56245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My</a:t>
            </a:r>
            <a:r>
              <a:rPr lang="en" dirty="0"/>
              <a:t> </a:t>
            </a:r>
            <a:r>
              <a:rPr lang="en-US"/>
              <a:t>journey</a:t>
            </a:r>
            <a:endParaRPr dirty="0"/>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340109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5429458"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Data processing</a:t>
            </a:r>
            <a:endParaRPr sz="1800" dirty="0"/>
          </a:p>
        </p:txBody>
      </p:sp>
      <p:sp>
        <p:nvSpPr>
          <p:cNvPr id="1104" name="Google Shape;1104;p38"/>
          <p:cNvSpPr txBox="1">
            <a:spLocks noGrp="1"/>
          </p:cNvSpPr>
          <p:nvPr>
            <p:ph type="ctrTitle" idx="4294967295"/>
          </p:nvPr>
        </p:nvSpPr>
        <p:spPr>
          <a:xfrm>
            <a:off x="6720390" y="3438421"/>
            <a:ext cx="1881300" cy="65648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Fine-tuning</a:t>
            </a:r>
            <a:br>
              <a:rPr lang="en-US" sz="1800" dirty="0"/>
            </a:br>
            <a:r>
              <a:rPr lang="en-US" sz="1800" dirty="0"/>
              <a:t>Built </a:t>
            </a:r>
            <a:r>
              <a:rPr lang="en-US" sz="1800" dirty="0" err="1"/>
              <a:t>Streamlit</a:t>
            </a:r>
            <a:r>
              <a:rPr lang="en-US" sz="1800" dirty="0"/>
              <a:t> app</a:t>
            </a:r>
            <a:endParaRPr sz="1800" dirty="0"/>
          </a:p>
        </p:txBody>
      </p:sp>
      <p:sp>
        <p:nvSpPr>
          <p:cNvPr id="1106" name="Google Shape;1106;p38"/>
          <p:cNvSpPr txBox="1">
            <a:spLocks noGrp="1"/>
          </p:cNvSpPr>
          <p:nvPr>
            <p:ph type="ctrTitle" idx="4294967295"/>
          </p:nvPr>
        </p:nvSpPr>
        <p:spPr>
          <a:xfrm>
            <a:off x="2647200" y="3438421"/>
            <a:ext cx="1881300" cy="103139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a:t>First approach using Single-Frame CNN</a:t>
            </a:r>
            <a:endParaRPr sz="1800" dirty="0"/>
          </a:p>
        </p:txBody>
      </p:sp>
      <p:sp>
        <p:nvSpPr>
          <p:cNvPr id="1108" name="Google Shape;1108;p38"/>
          <p:cNvSpPr txBox="1">
            <a:spLocks noGrp="1"/>
          </p:cNvSpPr>
          <p:nvPr>
            <p:ph type="ctrTitle" idx="4294967295"/>
          </p:nvPr>
        </p:nvSpPr>
        <p:spPr>
          <a:xfrm>
            <a:off x="4683963" y="1366368"/>
            <a:ext cx="1881300" cy="10386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Develop CNN-LSTM model</a:t>
            </a:r>
            <a:endParaRPr sz="1800" dirty="0"/>
          </a:p>
        </p:txBody>
      </p:sp>
      <p:sp>
        <p:nvSpPr>
          <p:cNvPr id="1110" name="Google Shape;1110;p38"/>
          <p:cNvSpPr txBox="1">
            <a:spLocks noGrp="1"/>
          </p:cNvSpPr>
          <p:nvPr>
            <p:ph type="ctrTitle" idx="4294967295"/>
          </p:nvPr>
        </p:nvSpPr>
        <p:spPr>
          <a:xfrm>
            <a:off x="9079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solidFill>
                  <a:schemeClr val="accent2"/>
                </a:solidFill>
              </a:rPr>
              <a:t>Week</a:t>
            </a:r>
            <a:r>
              <a:rPr lang="en" sz="2400" dirty="0">
                <a:solidFill>
                  <a:schemeClr val="accent2"/>
                </a:solidFill>
              </a:rPr>
              <a:t> 01</a:t>
            </a:r>
            <a:endParaRPr sz="2400" dirty="0">
              <a:solidFill>
                <a:schemeClr val="accent2"/>
              </a:solidFill>
            </a:endParaRPr>
          </a:p>
        </p:txBody>
      </p:sp>
      <p:sp>
        <p:nvSpPr>
          <p:cNvPr id="1111" name="Google Shape;1111;p38"/>
          <p:cNvSpPr txBox="1">
            <a:spLocks noGrp="1"/>
          </p:cNvSpPr>
          <p:nvPr>
            <p:ph type="ctrTitle" idx="4294967295"/>
          </p:nvPr>
        </p:nvSpPr>
        <p:spPr>
          <a:xfrm>
            <a:off x="29446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solidFill>
                  <a:schemeClr val="accent1"/>
                </a:solidFill>
              </a:rPr>
              <a:t>Week</a:t>
            </a:r>
            <a:r>
              <a:rPr lang="en" sz="2400" dirty="0">
                <a:solidFill>
                  <a:schemeClr val="accent1"/>
                </a:solidFill>
              </a:rPr>
              <a:t> 02</a:t>
            </a:r>
            <a:endParaRPr sz="2400" dirty="0">
              <a:solidFill>
                <a:schemeClr val="accent1"/>
              </a:solidFill>
            </a:endParaRPr>
          </a:p>
        </p:txBody>
      </p:sp>
      <p:sp>
        <p:nvSpPr>
          <p:cNvPr id="1112" name="Google Shape;1112;p38"/>
          <p:cNvSpPr txBox="1">
            <a:spLocks noGrp="1"/>
          </p:cNvSpPr>
          <p:nvPr>
            <p:ph type="ctrTitle" idx="4294967295"/>
          </p:nvPr>
        </p:nvSpPr>
        <p:spPr>
          <a:xfrm>
            <a:off x="49814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solidFill>
                  <a:schemeClr val="accent3"/>
                </a:solidFill>
              </a:rPr>
              <a:t>Week</a:t>
            </a:r>
            <a:r>
              <a:rPr lang="en" sz="2400" dirty="0">
                <a:solidFill>
                  <a:schemeClr val="accent3"/>
                </a:solidFill>
              </a:rPr>
              <a:t> 03</a:t>
            </a:r>
            <a:endParaRPr sz="2400" dirty="0">
              <a:solidFill>
                <a:schemeClr val="accent3"/>
              </a:solidFill>
            </a:endParaRPr>
          </a:p>
        </p:txBody>
      </p:sp>
      <p:sp>
        <p:nvSpPr>
          <p:cNvPr id="1113" name="Google Shape;1113;p38"/>
          <p:cNvSpPr txBox="1">
            <a:spLocks noGrp="1"/>
          </p:cNvSpPr>
          <p:nvPr>
            <p:ph type="ctrTitle" idx="4294967295"/>
          </p:nvPr>
        </p:nvSpPr>
        <p:spPr>
          <a:xfrm>
            <a:off x="70181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solidFill>
                  <a:schemeClr val="accent4"/>
                </a:solidFill>
              </a:rPr>
              <a:t>Week</a:t>
            </a:r>
            <a:r>
              <a:rPr lang="en" sz="2400" dirty="0">
                <a:solidFill>
                  <a:schemeClr val="accent4"/>
                </a:solidFill>
              </a:rPr>
              <a:t> 04</a:t>
            </a:r>
            <a:endParaRPr sz="2400" dirty="0">
              <a:solidFill>
                <a:schemeClr val="accent4"/>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9"/>
        <p:cNvGrpSpPr/>
        <p:nvPr/>
      </p:nvGrpSpPr>
      <p:grpSpPr>
        <a:xfrm>
          <a:off x="0" y="0"/>
          <a:ext cx="0" cy="0"/>
          <a:chOff x="0" y="0"/>
          <a:chExt cx="0" cy="0"/>
        </a:xfrm>
      </p:grpSpPr>
      <p:cxnSp>
        <p:nvCxnSpPr>
          <p:cNvPr id="200" name="Google Shape;1084;p38">
            <a:extLst>
              <a:ext uri="{FF2B5EF4-FFF2-40B4-BE49-F238E27FC236}">
                <a16:creationId xmlns:a16="http://schemas.microsoft.com/office/drawing/2014/main" id="{5BEFACFE-6722-4C0D-8196-AD1EDD4E6798}"/>
              </a:ext>
            </a:extLst>
          </p:cNvPr>
          <p:cNvCxnSpPr/>
          <p:nvPr/>
        </p:nvCxnSpPr>
        <p:spPr>
          <a:xfrm>
            <a:off x="1551088" y="2404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1" name="Google Shape;1085;p38">
            <a:extLst>
              <a:ext uri="{FF2B5EF4-FFF2-40B4-BE49-F238E27FC236}">
                <a16:creationId xmlns:a16="http://schemas.microsoft.com/office/drawing/2014/main" id="{DB0E913E-BA23-4D30-A292-9238B02AC806}"/>
              </a:ext>
            </a:extLst>
          </p:cNvPr>
          <p:cNvCxnSpPr/>
          <p:nvPr/>
        </p:nvCxnSpPr>
        <p:spPr>
          <a:xfrm>
            <a:off x="3587838" y="2976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2" name="Google Shape;1086;p38">
            <a:extLst>
              <a:ext uri="{FF2B5EF4-FFF2-40B4-BE49-F238E27FC236}">
                <a16:creationId xmlns:a16="http://schemas.microsoft.com/office/drawing/2014/main" id="{220325B3-5731-4B19-82FA-5F641DAD8B5A}"/>
              </a:ext>
            </a:extLst>
          </p:cNvPr>
          <p:cNvCxnSpPr/>
          <p:nvPr/>
        </p:nvCxnSpPr>
        <p:spPr>
          <a:xfrm>
            <a:off x="5624588" y="2404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3" name="Google Shape;1087;p38">
            <a:extLst>
              <a:ext uri="{FF2B5EF4-FFF2-40B4-BE49-F238E27FC236}">
                <a16:creationId xmlns:a16="http://schemas.microsoft.com/office/drawing/2014/main" id="{4B91C305-0005-42D7-B865-8C59FBE31457}"/>
              </a:ext>
            </a:extLst>
          </p:cNvPr>
          <p:cNvCxnSpPr/>
          <p:nvPr/>
        </p:nvCxnSpPr>
        <p:spPr>
          <a:xfrm>
            <a:off x="7661338" y="2976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4" name="Google Shape;1089;p38">
            <a:extLst>
              <a:ext uri="{FF2B5EF4-FFF2-40B4-BE49-F238E27FC236}">
                <a16:creationId xmlns:a16="http://schemas.microsoft.com/office/drawing/2014/main" id="{E373049D-39F4-4000-8C88-39B8CF3B50B7}"/>
              </a:ext>
            </a:extLst>
          </p:cNvPr>
          <p:cNvCxnSpPr/>
          <p:nvPr/>
        </p:nvCxnSpPr>
        <p:spPr>
          <a:xfrm>
            <a:off x="1034400" y="2918100"/>
            <a:ext cx="7075200" cy="0"/>
          </a:xfrm>
          <a:prstGeom prst="straightConnector1">
            <a:avLst/>
          </a:prstGeom>
          <a:noFill/>
          <a:ln w="19050" cap="flat" cmpd="sng">
            <a:solidFill>
              <a:srgbClr val="FFD6E1"/>
            </a:solidFill>
            <a:prstDash val="solid"/>
            <a:round/>
            <a:headEnd type="none" w="med" len="med"/>
            <a:tailEnd type="none" w="med" len="med"/>
          </a:ln>
        </p:spPr>
      </p:cxnSp>
      <p:grpSp>
        <p:nvGrpSpPr>
          <p:cNvPr id="205" name="Google Shape;1090;p38">
            <a:extLst>
              <a:ext uri="{FF2B5EF4-FFF2-40B4-BE49-F238E27FC236}">
                <a16:creationId xmlns:a16="http://schemas.microsoft.com/office/drawing/2014/main" id="{051F8A9A-1A06-4760-B884-21CA6582B2A4}"/>
              </a:ext>
            </a:extLst>
          </p:cNvPr>
          <p:cNvGrpSpPr/>
          <p:nvPr/>
        </p:nvGrpSpPr>
        <p:grpSpPr>
          <a:xfrm>
            <a:off x="1372725" y="2731350"/>
            <a:ext cx="373500" cy="373500"/>
            <a:chOff x="1372725" y="1912500"/>
            <a:chExt cx="373500" cy="373500"/>
          </a:xfrm>
        </p:grpSpPr>
        <p:sp>
          <p:nvSpPr>
            <p:cNvPr id="206" name="Google Shape;1091;p38">
              <a:extLst>
                <a:ext uri="{FF2B5EF4-FFF2-40B4-BE49-F238E27FC236}">
                  <a16:creationId xmlns:a16="http://schemas.microsoft.com/office/drawing/2014/main" id="{E9900688-C6B8-414A-9FA9-872460E72AEB}"/>
                </a:ext>
              </a:extLst>
            </p:cNvPr>
            <p:cNvSpPr/>
            <p:nvPr/>
          </p:nvSpPr>
          <p:spPr>
            <a:xfrm>
              <a:off x="146406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07" name="Google Shape;1092;p38">
              <a:extLst>
                <a:ext uri="{FF2B5EF4-FFF2-40B4-BE49-F238E27FC236}">
                  <a16:creationId xmlns:a16="http://schemas.microsoft.com/office/drawing/2014/main" id="{5E012290-9B59-4106-A913-51100CA4CC77}"/>
                </a:ext>
              </a:extLst>
            </p:cNvPr>
            <p:cNvSpPr/>
            <p:nvPr/>
          </p:nvSpPr>
          <p:spPr>
            <a:xfrm>
              <a:off x="1372725" y="1912500"/>
              <a:ext cx="373500" cy="373500"/>
            </a:xfrm>
            <a:prstGeom prst="donut">
              <a:avLst>
                <a:gd name="adj" fmla="val 10193"/>
              </a:avLst>
            </a:prstGeom>
            <a:solidFill>
              <a:srgbClr val="00CFC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208" name="Google Shape;1093;p38">
            <a:extLst>
              <a:ext uri="{FF2B5EF4-FFF2-40B4-BE49-F238E27FC236}">
                <a16:creationId xmlns:a16="http://schemas.microsoft.com/office/drawing/2014/main" id="{EAFEEB5E-AF56-45AB-8D7F-EDFDE27ACA05}"/>
              </a:ext>
            </a:extLst>
          </p:cNvPr>
          <p:cNvGrpSpPr/>
          <p:nvPr/>
        </p:nvGrpSpPr>
        <p:grpSpPr>
          <a:xfrm>
            <a:off x="3401092" y="2731350"/>
            <a:ext cx="373500" cy="373500"/>
            <a:chOff x="3212675" y="1912500"/>
            <a:chExt cx="373500" cy="373500"/>
          </a:xfrm>
        </p:grpSpPr>
        <p:sp>
          <p:nvSpPr>
            <p:cNvPr id="209" name="Google Shape;1094;p38">
              <a:extLst>
                <a:ext uri="{FF2B5EF4-FFF2-40B4-BE49-F238E27FC236}">
                  <a16:creationId xmlns:a16="http://schemas.microsoft.com/office/drawing/2014/main" id="{CAFA52E3-046C-4A92-868C-8497854A3BB2}"/>
                </a:ext>
              </a:extLst>
            </p:cNvPr>
            <p:cNvSpPr/>
            <p:nvPr/>
          </p:nvSpPr>
          <p:spPr>
            <a:xfrm>
              <a:off x="330401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10" name="Google Shape;1095;p38">
              <a:extLst>
                <a:ext uri="{FF2B5EF4-FFF2-40B4-BE49-F238E27FC236}">
                  <a16:creationId xmlns:a16="http://schemas.microsoft.com/office/drawing/2014/main" id="{C7F92CF9-0ADC-4DB1-9679-6CCD107B8499}"/>
                </a:ext>
              </a:extLst>
            </p:cNvPr>
            <p:cNvSpPr/>
            <p:nvPr/>
          </p:nvSpPr>
          <p:spPr>
            <a:xfrm>
              <a:off x="3212675" y="1912500"/>
              <a:ext cx="373500" cy="373500"/>
            </a:xfrm>
            <a:prstGeom prst="donut">
              <a:avLst>
                <a:gd name="adj" fmla="val 10193"/>
              </a:avLst>
            </a:prstGeom>
            <a:solidFill>
              <a:srgbClr val="E898A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grpSp>
        <p:nvGrpSpPr>
          <p:cNvPr id="211" name="Google Shape;1096;p38">
            <a:extLst>
              <a:ext uri="{FF2B5EF4-FFF2-40B4-BE49-F238E27FC236}">
                <a16:creationId xmlns:a16="http://schemas.microsoft.com/office/drawing/2014/main" id="{EBC68FCA-0B14-4197-BC5B-483A18A957A9}"/>
              </a:ext>
            </a:extLst>
          </p:cNvPr>
          <p:cNvGrpSpPr/>
          <p:nvPr/>
        </p:nvGrpSpPr>
        <p:grpSpPr>
          <a:xfrm>
            <a:off x="5429458" y="2731350"/>
            <a:ext cx="373500" cy="373500"/>
            <a:chOff x="5557850" y="1912500"/>
            <a:chExt cx="373500" cy="373500"/>
          </a:xfrm>
        </p:grpSpPr>
        <p:sp>
          <p:nvSpPr>
            <p:cNvPr id="212" name="Google Shape;1097;p38">
              <a:extLst>
                <a:ext uri="{FF2B5EF4-FFF2-40B4-BE49-F238E27FC236}">
                  <a16:creationId xmlns:a16="http://schemas.microsoft.com/office/drawing/2014/main" id="{613676EE-1EDA-4E27-A84C-280C668FA320}"/>
                </a:ext>
              </a:extLst>
            </p:cNvPr>
            <p:cNvSpPr/>
            <p:nvPr/>
          </p:nvSpPr>
          <p:spPr>
            <a:xfrm>
              <a:off x="5649188"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13" name="Google Shape;1098;p38">
              <a:extLst>
                <a:ext uri="{FF2B5EF4-FFF2-40B4-BE49-F238E27FC236}">
                  <a16:creationId xmlns:a16="http://schemas.microsoft.com/office/drawing/2014/main" id="{6961D5DC-AF91-446D-B473-76DC7CF6680D}"/>
                </a:ext>
              </a:extLst>
            </p:cNvPr>
            <p:cNvSpPr/>
            <p:nvPr/>
          </p:nvSpPr>
          <p:spPr>
            <a:xfrm>
              <a:off x="5557850" y="1912500"/>
              <a:ext cx="373500" cy="373500"/>
            </a:xfrm>
            <a:prstGeom prst="donut">
              <a:avLst>
                <a:gd name="adj" fmla="val 10193"/>
              </a:avLst>
            </a:prstGeom>
            <a:solidFill>
              <a:srgbClr val="FF997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grpSp>
        <p:nvGrpSpPr>
          <p:cNvPr id="214" name="Google Shape;1099;p38">
            <a:extLst>
              <a:ext uri="{FF2B5EF4-FFF2-40B4-BE49-F238E27FC236}">
                <a16:creationId xmlns:a16="http://schemas.microsoft.com/office/drawing/2014/main" id="{5271AD16-2553-40FA-B75B-F800A5A197DC}"/>
              </a:ext>
            </a:extLst>
          </p:cNvPr>
          <p:cNvGrpSpPr/>
          <p:nvPr/>
        </p:nvGrpSpPr>
        <p:grpSpPr>
          <a:xfrm>
            <a:off x="7457825" y="2731350"/>
            <a:ext cx="373500" cy="373500"/>
            <a:chOff x="7457825" y="1912500"/>
            <a:chExt cx="373500" cy="373500"/>
          </a:xfrm>
        </p:grpSpPr>
        <p:sp>
          <p:nvSpPr>
            <p:cNvPr id="215" name="Google Shape;1100;p38">
              <a:extLst>
                <a:ext uri="{FF2B5EF4-FFF2-40B4-BE49-F238E27FC236}">
                  <a16:creationId xmlns:a16="http://schemas.microsoft.com/office/drawing/2014/main" id="{D2C2415F-C330-4B48-B221-CB7BC514B353}"/>
                </a:ext>
              </a:extLst>
            </p:cNvPr>
            <p:cNvSpPr/>
            <p:nvPr/>
          </p:nvSpPr>
          <p:spPr>
            <a:xfrm>
              <a:off x="754916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16" name="Google Shape;1101;p38">
              <a:extLst>
                <a:ext uri="{FF2B5EF4-FFF2-40B4-BE49-F238E27FC236}">
                  <a16:creationId xmlns:a16="http://schemas.microsoft.com/office/drawing/2014/main" id="{345098E5-57B8-43B8-9680-C00326696C8C}"/>
                </a:ext>
              </a:extLst>
            </p:cNvPr>
            <p:cNvSpPr/>
            <p:nvPr/>
          </p:nvSpPr>
          <p:spPr>
            <a:xfrm>
              <a:off x="7457825" y="1912500"/>
              <a:ext cx="373500" cy="373500"/>
            </a:xfrm>
            <a:prstGeom prst="donut">
              <a:avLst>
                <a:gd name="adj" fmla="val 10193"/>
              </a:avLst>
            </a:prstGeom>
            <a:solidFill>
              <a:srgbClr val="F649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sp>
        <p:nvSpPr>
          <p:cNvPr id="217" name="Google Shape;1102;p38">
            <a:extLst>
              <a:ext uri="{FF2B5EF4-FFF2-40B4-BE49-F238E27FC236}">
                <a16:creationId xmlns:a16="http://schemas.microsoft.com/office/drawing/2014/main" id="{C0A1771E-BC1E-44EE-949A-2D9CEF10ACF6}"/>
              </a:ext>
            </a:extLst>
          </p:cNvPr>
          <p:cNvSpPr txBox="1">
            <a:spLocks/>
          </p:cNvSpPr>
          <p:nvPr/>
        </p:nvSpPr>
        <p:spPr>
          <a:xfrm>
            <a:off x="610450" y="1977263"/>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rgbClr val="FFFFFF"/>
                </a:solidFill>
                <a:effectLst/>
                <a:uLnTx/>
                <a:uFillTx/>
                <a:latin typeface="Share Tech"/>
                <a:sym typeface="Share Tech"/>
              </a:rPr>
              <a:t>Data processing</a:t>
            </a:r>
            <a:endParaRPr kumimoji="0" lang="en-US" sz="1800" b="0" i="0" u="none" strike="noStrike" kern="0" cap="none" spc="0" normalizeH="0" baseline="0" noProof="0" dirty="0">
              <a:ln>
                <a:noFill/>
              </a:ln>
              <a:solidFill>
                <a:srgbClr val="FFFFFF"/>
              </a:solidFill>
              <a:effectLst/>
              <a:uLnTx/>
              <a:uFillTx/>
              <a:latin typeface="Share Tech"/>
              <a:sym typeface="Share Tech"/>
            </a:endParaRPr>
          </a:p>
        </p:txBody>
      </p:sp>
      <p:sp>
        <p:nvSpPr>
          <p:cNvPr id="218" name="Google Shape;1104;p38">
            <a:extLst>
              <a:ext uri="{FF2B5EF4-FFF2-40B4-BE49-F238E27FC236}">
                <a16:creationId xmlns:a16="http://schemas.microsoft.com/office/drawing/2014/main" id="{F015DD5B-8EB8-4AB7-A2C3-272443991B13}"/>
              </a:ext>
            </a:extLst>
          </p:cNvPr>
          <p:cNvSpPr txBox="1">
            <a:spLocks/>
          </p:cNvSpPr>
          <p:nvPr/>
        </p:nvSpPr>
        <p:spPr>
          <a:xfrm>
            <a:off x="6720390" y="3438421"/>
            <a:ext cx="1881300" cy="65648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Fine-tuning</a:t>
            </a:r>
            <a:b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b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Streamlit</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19" name="Google Shape;1106;p38">
            <a:extLst>
              <a:ext uri="{FF2B5EF4-FFF2-40B4-BE49-F238E27FC236}">
                <a16:creationId xmlns:a16="http://schemas.microsoft.com/office/drawing/2014/main" id="{FE8E37D2-F503-4E20-AC76-9F4DDF80CAFB}"/>
              </a:ext>
            </a:extLst>
          </p:cNvPr>
          <p:cNvSpPr txBox="1">
            <a:spLocks/>
          </p:cNvSpPr>
          <p:nvPr/>
        </p:nvSpPr>
        <p:spPr>
          <a:xfrm>
            <a:off x="2647200" y="3438422"/>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Single-Frame CNN</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0" name="Google Shape;1108;p38">
            <a:extLst>
              <a:ext uri="{FF2B5EF4-FFF2-40B4-BE49-F238E27FC236}">
                <a16:creationId xmlns:a16="http://schemas.microsoft.com/office/drawing/2014/main" id="{82E960B8-FE63-4504-8680-2F55BE80F325}"/>
              </a:ext>
            </a:extLst>
          </p:cNvPr>
          <p:cNvSpPr txBox="1">
            <a:spLocks/>
          </p:cNvSpPr>
          <p:nvPr/>
        </p:nvSpPr>
        <p:spPr>
          <a:xfrm>
            <a:off x="4683963" y="1977263"/>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VGG16+LSTM</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1" name="Google Shape;1110;p38">
            <a:extLst>
              <a:ext uri="{FF2B5EF4-FFF2-40B4-BE49-F238E27FC236}">
                <a16:creationId xmlns:a16="http://schemas.microsoft.com/office/drawing/2014/main" id="{C47C7CC8-FDBA-48C3-BFAD-45281F95DA25}"/>
              </a:ext>
            </a:extLst>
          </p:cNvPr>
          <p:cNvSpPr txBox="1">
            <a:spLocks/>
          </p:cNvSpPr>
          <p:nvPr/>
        </p:nvSpPr>
        <p:spPr>
          <a:xfrm>
            <a:off x="907900" y="3282474"/>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rgbClr val="00CFCC"/>
                </a:solidFill>
                <a:effectLst/>
                <a:uLnTx/>
                <a:uFillTx/>
                <a:latin typeface="Share Tech"/>
                <a:sym typeface="Share Tech"/>
              </a:rPr>
              <a:t>Week 01</a:t>
            </a:r>
            <a:endParaRPr kumimoji="0" lang="en-US" sz="2400" b="0" i="0" u="none" strike="noStrike" kern="0" cap="none" spc="0" normalizeH="0" baseline="0" noProof="0" dirty="0">
              <a:ln>
                <a:noFill/>
              </a:ln>
              <a:solidFill>
                <a:srgbClr val="00CFCC"/>
              </a:solidFill>
              <a:effectLst/>
              <a:uLnTx/>
              <a:uFillTx/>
              <a:latin typeface="Share Tech"/>
              <a:sym typeface="Share Tech"/>
            </a:endParaRPr>
          </a:p>
        </p:txBody>
      </p:sp>
      <p:sp>
        <p:nvSpPr>
          <p:cNvPr id="222" name="Google Shape;1111;p38">
            <a:extLst>
              <a:ext uri="{FF2B5EF4-FFF2-40B4-BE49-F238E27FC236}">
                <a16:creationId xmlns:a16="http://schemas.microsoft.com/office/drawing/2014/main" id="{2BB9436D-3431-4EC0-9F44-9DE075FB09C9}"/>
              </a:ext>
            </a:extLst>
          </p:cNvPr>
          <p:cNvSpPr txBox="1">
            <a:spLocks/>
          </p:cNvSpPr>
          <p:nvPr/>
        </p:nvSpPr>
        <p:spPr>
          <a:xfrm>
            <a:off x="2944650" y="2113408"/>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02</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3" name="Google Shape;1112;p38">
            <a:extLst>
              <a:ext uri="{FF2B5EF4-FFF2-40B4-BE49-F238E27FC236}">
                <a16:creationId xmlns:a16="http://schemas.microsoft.com/office/drawing/2014/main" id="{3ACFD6C2-E395-492C-BCAD-4C50D221DD69}"/>
              </a:ext>
            </a:extLst>
          </p:cNvPr>
          <p:cNvSpPr txBox="1">
            <a:spLocks/>
          </p:cNvSpPr>
          <p:nvPr/>
        </p:nvSpPr>
        <p:spPr>
          <a:xfrm>
            <a:off x="4981400" y="3282474"/>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03</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4" name="Google Shape;1113;p38">
            <a:extLst>
              <a:ext uri="{FF2B5EF4-FFF2-40B4-BE49-F238E27FC236}">
                <a16:creationId xmlns:a16="http://schemas.microsoft.com/office/drawing/2014/main" id="{2D96CDF2-35AB-41EA-AECF-B2C02C08CA0A}"/>
              </a:ext>
            </a:extLst>
          </p:cNvPr>
          <p:cNvSpPr txBox="1">
            <a:spLocks/>
          </p:cNvSpPr>
          <p:nvPr/>
        </p:nvSpPr>
        <p:spPr>
          <a:xfrm>
            <a:off x="7018150" y="2113408"/>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04</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6" name="Google Shape;1102;p38">
            <a:extLst>
              <a:ext uri="{FF2B5EF4-FFF2-40B4-BE49-F238E27FC236}">
                <a16:creationId xmlns:a16="http://schemas.microsoft.com/office/drawing/2014/main" id="{7C73DD30-77BC-47DA-834F-280CC6AD182C}"/>
              </a:ext>
            </a:extLst>
          </p:cNvPr>
          <p:cNvSpPr txBox="1">
            <a:spLocks/>
          </p:cNvSpPr>
          <p:nvPr/>
        </p:nvSpPr>
        <p:spPr>
          <a:xfrm>
            <a:off x="714213" y="125552"/>
            <a:ext cx="1881300" cy="19146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050" b="0" i="0" u="none" strike="noStrike" kern="0" cap="none" spc="0" normalizeH="0" baseline="0" noProof="0" dirty="0">
                <a:ln>
                  <a:noFill/>
                </a:ln>
                <a:solidFill>
                  <a:srgbClr val="FFFFFF"/>
                </a:solidFill>
                <a:effectLst/>
                <a:uLnTx/>
                <a:uFillTx/>
                <a:latin typeface="Share Tech"/>
                <a:sym typeface="Share Tech"/>
              </a:rPr>
              <a:t>(8 subclasses)</a:t>
            </a:r>
          </a:p>
          <a:p>
            <a:pPr marR="0" lvl="0" defTabSz="914400" rtl="0" eaLnBrk="1" fontAlgn="auto" latinLnBrk="0" hangingPunct="1">
              <a:lnSpc>
                <a:spcPct val="100000"/>
              </a:lnSpc>
              <a:spcBef>
                <a:spcPts val="0"/>
              </a:spcBef>
              <a:spcAft>
                <a:spcPts val="0"/>
              </a:spcAft>
              <a:buClr>
                <a:srgbClr val="FFFFFF"/>
              </a:buClr>
              <a:buSzPts val="2800"/>
              <a:tabLst/>
              <a:defRPr/>
            </a:pPr>
            <a:endParaRPr lang="en-GB" sz="1050" dirty="0">
              <a:solidFill>
                <a:srgbClr val="FFFFFF"/>
              </a:solidFill>
            </a:endParaRP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Applying Makeup</a:t>
            </a: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Boxing</a:t>
            </a: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Lecturing</a:t>
            </a: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Marching</a:t>
            </a: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Playing Golf</a:t>
            </a: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Pull ups</a:t>
            </a: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Push ups</a:t>
            </a: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Weightlifting</a:t>
            </a:r>
          </a:p>
          <a:p>
            <a:pPr marR="0" lvl="0" defTabSz="914400" rtl="0" eaLnBrk="1" fontAlgn="auto" latinLnBrk="0" hangingPunct="1">
              <a:lnSpc>
                <a:spcPct val="100000"/>
              </a:lnSpc>
              <a:spcBef>
                <a:spcPts val="0"/>
              </a:spcBef>
              <a:spcAft>
                <a:spcPts val="0"/>
              </a:spcAft>
              <a:buClr>
                <a:srgbClr val="FFFFFF"/>
              </a:buClr>
              <a:buSzPts val="2800"/>
              <a:tabLst/>
              <a:defRPr/>
            </a:pPr>
            <a:endParaRPr lang="en-US" sz="1050" dirty="0">
              <a:solidFill>
                <a:srgbClr val="FFFFFF"/>
              </a:solidFill>
            </a:endParaRPr>
          </a:p>
          <a:p>
            <a:pPr marR="0" lvl="0" defTabSz="914400" rtl="0" eaLnBrk="1" fontAlgn="auto" latinLnBrk="0" hangingPunct="1">
              <a:lnSpc>
                <a:spcPct val="100000"/>
              </a:lnSpc>
              <a:spcBef>
                <a:spcPts val="0"/>
              </a:spcBef>
              <a:spcAft>
                <a:spcPts val="0"/>
              </a:spcAft>
              <a:buClr>
                <a:srgbClr val="FFFFFF"/>
              </a:buClr>
              <a:buSzPts val="2800"/>
              <a:tabLst/>
              <a:defRPr/>
            </a:pPr>
            <a:endParaRPr lang="en-US" sz="1050" dirty="0">
              <a:solidFill>
                <a:srgbClr val="FFFFFF"/>
              </a:solidFill>
            </a:endParaRPr>
          </a:p>
        </p:txBody>
      </p:sp>
      <p:sp>
        <p:nvSpPr>
          <p:cNvPr id="227" name="Google Shape;1102;p38">
            <a:extLst>
              <a:ext uri="{FF2B5EF4-FFF2-40B4-BE49-F238E27FC236}">
                <a16:creationId xmlns:a16="http://schemas.microsoft.com/office/drawing/2014/main" id="{D55BDFB3-25BA-4FD7-BD78-AF183E024098}"/>
              </a:ext>
            </a:extLst>
          </p:cNvPr>
          <p:cNvSpPr txBox="1">
            <a:spLocks/>
          </p:cNvSpPr>
          <p:nvPr/>
        </p:nvSpPr>
        <p:spPr>
          <a:xfrm>
            <a:off x="2944650" y="151083"/>
            <a:ext cx="2319500" cy="19146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Source: UCF 101</a:t>
            </a:r>
          </a:p>
          <a:p>
            <a:pPr marR="0" lvl="0" defTabSz="914400" rtl="0" eaLnBrk="1" fontAlgn="auto" latinLnBrk="0" hangingPunct="1">
              <a:lnSpc>
                <a:spcPct val="100000"/>
              </a:lnSpc>
              <a:spcBef>
                <a:spcPts val="0"/>
              </a:spcBef>
              <a:spcAft>
                <a:spcPts val="0"/>
              </a:spcAft>
              <a:buClr>
                <a:srgbClr val="FFFFFF"/>
              </a:buClr>
              <a:buSzPts val="2800"/>
              <a:tabLst/>
              <a:defRPr/>
            </a:pPr>
            <a:endParaRPr lang="en-GB" sz="1050" dirty="0">
              <a:solidFill>
                <a:srgbClr val="FFFFFF"/>
              </a:solidFill>
            </a:endParaRP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200-250 videos per class</a:t>
            </a:r>
          </a:p>
          <a:p>
            <a:pPr marR="0" lvl="0" defTabSz="914400" rtl="0" eaLnBrk="1" fontAlgn="auto" latinLnBrk="0" hangingPunct="1">
              <a:lnSpc>
                <a:spcPct val="100000"/>
              </a:lnSpc>
              <a:spcBef>
                <a:spcPts val="0"/>
              </a:spcBef>
              <a:spcAft>
                <a:spcPts val="0"/>
              </a:spcAft>
              <a:buClr>
                <a:srgbClr val="FFFFFF"/>
              </a:buClr>
              <a:buSzPts val="2800"/>
              <a:tabLst/>
              <a:defRPr/>
            </a:pPr>
            <a:endParaRPr lang="en-GB" sz="1050" dirty="0">
              <a:solidFill>
                <a:srgbClr val="FFFFFF"/>
              </a:solidFill>
            </a:endParaRP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3s-12s per video</a:t>
            </a:r>
          </a:p>
          <a:p>
            <a:pPr marR="0" lvl="0" defTabSz="914400" rtl="0" eaLnBrk="1" fontAlgn="auto" latinLnBrk="0" hangingPunct="1">
              <a:lnSpc>
                <a:spcPct val="100000"/>
              </a:lnSpc>
              <a:spcBef>
                <a:spcPts val="0"/>
              </a:spcBef>
              <a:spcAft>
                <a:spcPts val="0"/>
              </a:spcAft>
              <a:buClr>
                <a:srgbClr val="FFFFFF"/>
              </a:buClr>
              <a:buSzPts val="2800"/>
              <a:tabLst/>
              <a:defRPr/>
            </a:pPr>
            <a:endParaRPr lang="en-GB" sz="1050" dirty="0">
              <a:solidFill>
                <a:srgbClr val="FFFFFF"/>
              </a:solidFill>
            </a:endParaRPr>
          </a:p>
          <a:p>
            <a:pPr marR="0" lvl="0" defTabSz="914400" rtl="0" eaLnBrk="1" fontAlgn="auto" latinLnBrk="0" hangingPunct="1">
              <a:lnSpc>
                <a:spcPct val="100000"/>
              </a:lnSpc>
              <a:spcBef>
                <a:spcPts val="0"/>
              </a:spcBef>
              <a:spcAft>
                <a:spcPts val="0"/>
              </a:spcAft>
              <a:buClr>
                <a:srgbClr val="FFFFFF"/>
              </a:buClr>
              <a:buSzPts val="2800"/>
              <a:tabLst/>
              <a:defRPr/>
            </a:pPr>
            <a:r>
              <a:rPr lang="en-GB" sz="1050" dirty="0">
                <a:solidFill>
                  <a:srgbClr val="FFFFFF"/>
                </a:solidFill>
              </a:rPr>
              <a:t>Resized input frames to (64x64x3)</a:t>
            </a:r>
            <a:endParaRPr lang="en-US" sz="1050" dirty="0">
              <a:solidFill>
                <a:srgbClr val="FFFFFF"/>
              </a:solidFill>
            </a:endParaRPr>
          </a:p>
          <a:p>
            <a:pPr marR="0" lvl="0" defTabSz="914400" rtl="0" eaLnBrk="1" fontAlgn="auto" latinLnBrk="0" hangingPunct="1">
              <a:lnSpc>
                <a:spcPct val="100000"/>
              </a:lnSpc>
              <a:spcBef>
                <a:spcPts val="0"/>
              </a:spcBef>
              <a:spcAft>
                <a:spcPts val="0"/>
              </a:spcAft>
              <a:buClr>
                <a:srgbClr val="FFFFFF"/>
              </a:buClr>
              <a:buSzPts val="2800"/>
              <a:tabLst/>
              <a:defRPr/>
            </a:pPr>
            <a:endParaRPr lang="en-US" sz="1050" dirty="0">
              <a:solidFill>
                <a:srgbClr val="FFFFFF"/>
              </a:solidFill>
            </a:endParaRPr>
          </a:p>
        </p:txBody>
      </p:sp>
    </p:spTree>
    <p:extLst>
      <p:ext uri="{BB962C8B-B14F-4D97-AF65-F5344CB8AC3E}">
        <p14:creationId xmlns:p14="http://schemas.microsoft.com/office/powerpoint/2010/main" val="3383394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9"/>
        <p:cNvGrpSpPr/>
        <p:nvPr/>
      </p:nvGrpSpPr>
      <p:grpSpPr>
        <a:xfrm>
          <a:off x="0" y="0"/>
          <a:ext cx="0" cy="0"/>
          <a:chOff x="0" y="0"/>
          <a:chExt cx="0" cy="0"/>
        </a:xfrm>
      </p:grpSpPr>
      <p:pic>
        <p:nvPicPr>
          <p:cNvPr id="10" name="Picture 9">
            <a:extLst>
              <a:ext uri="{FF2B5EF4-FFF2-40B4-BE49-F238E27FC236}">
                <a16:creationId xmlns:a16="http://schemas.microsoft.com/office/drawing/2014/main" id="{58813724-6B59-4E05-81BE-9945B65A6B92}"/>
              </a:ext>
            </a:extLst>
          </p:cNvPr>
          <p:cNvPicPr>
            <a:picLocks noChangeAspect="1"/>
          </p:cNvPicPr>
          <p:nvPr/>
        </p:nvPicPr>
        <p:blipFill>
          <a:blip r:embed="rId3"/>
          <a:stretch>
            <a:fillRect/>
          </a:stretch>
        </p:blipFill>
        <p:spPr>
          <a:xfrm>
            <a:off x="2592914" y="127891"/>
            <a:ext cx="2625641" cy="1950259"/>
          </a:xfrm>
          <a:prstGeom prst="rect">
            <a:avLst/>
          </a:prstGeom>
        </p:spPr>
      </p:pic>
      <p:cxnSp>
        <p:nvCxnSpPr>
          <p:cNvPr id="200" name="Google Shape;1084;p38">
            <a:extLst>
              <a:ext uri="{FF2B5EF4-FFF2-40B4-BE49-F238E27FC236}">
                <a16:creationId xmlns:a16="http://schemas.microsoft.com/office/drawing/2014/main" id="{5BEFACFE-6722-4C0D-8196-AD1EDD4E6798}"/>
              </a:ext>
            </a:extLst>
          </p:cNvPr>
          <p:cNvCxnSpPr/>
          <p:nvPr/>
        </p:nvCxnSpPr>
        <p:spPr>
          <a:xfrm>
            <a:off x="1551088" y="2404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1" name="Google Shape;1085;p38">
            <a:extLst>
              <a:ext uri="{FF2B5EF4-FFF2-40B4-BE49-F238E27FC236}">
                <a16:creationId xmlns:a16="http://schemas.microsoft.com/office/drawing/2014/main" id="{DB0E913E-BA23-4D30-A292-9238B02AC806}"/>
              </a:ext>
            </a:extLst>
          </p:cNvPr>
          <p:cNvCxnSpPr/>
          <p:nvPr/>
        </p:nvCxnSpPr>
        <p:spPr>
          <a:xfrm>
            <a:off x="3587838" y="2976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2" name="Google Shape;1086;p38">
            <a:extLst>
              <a:ext uri="{FF2B5EF4-FFF2-40B4-BE49-F238E27FC236}">
                <a16:creationId xmlns:a16="http://schemas.microsoft.com/office/drawing/2014/main" id="{220325B3-5731-4B19-82FA-5F641DAD8B5A}"/>
              </a:ext>
            </a:extLst>
          </p:cNvPr>
          <p:cNvCxnSpPr/>
          <p:nvPr/>
        </p:nvCxnSpPr>
        <p:spPr>
          <a:xfrm>
            <a:off x="5624588" y="2404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3" name="Google Shape;1087;p38">
            <a:extLst>
              <a:ext uri="{FF2B5EF4-FFF2-40B4-BE49-F238E27FC236}">
                <a16:creationId xmlns:a16="http://schemas.microsoft.com/office/drawing/2014/main" id="{4B91C305-0005-42D7-B865-8C59FBE31457}"/>
              </a:ext>
            </a:extLst>
          </p:cNvPr>
          <p:cNvCxnSpPr/>
          <p:nvPr/>
        </p:nvCxnSpPr>
        <p:spPr>
          <a:xfrm>
            <a:off x="7661338" y="2976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4" name="Google Shape;1089;p38">
            <a:extLst>
              <a:ext uri="{FF2B5EF4-FFF2-40B4-BE49-F238E27FC236}">
                <a16:creationId xmlns:a16="http://schemas.microsoft.com/office/drawing/2014/main" id="{E373049D-39F4-4000-8C88-39B8CF3B50B7}"/>
              </a:ext>
            </a:extLst>
          </p:cNvPr>
          <p:cNvCxnSpPr/>
          <p:nvPr/>
        </p:nvCxnSpPr>
        <p:spPr>
          <a:xfrm>
            <a:off x="1034400" y="2918100"/>
            <a:ext cx="7075200" cy="0"/>
          </a:xfrm>
          <a:prstGeom prst="straightConnector1">
            <a:avLst/>
          </a:prstGeom>
          <a:noFill/>
          <a:ln w="19050" cap="flat" cmpd="sng">
            <a:solidFill>
              <a:srgbClr val="FFD6E1"/>
            </a:solidFill>
            <a:prstDash val="solid"/>
            <a:round/>
            <a:headEnd type="none" w="med" len="med"/>
            <a:tailEnd type="none" w="med" len="med"/>
          </a:ln>
        </p:spPr>
      </p:cxnSp>
      <p:grpSp>
        <p:nvGrpSpPr>
          <p:cNvPr id="205" name="Google Shape;1090;p38">
            <a:extLst>
              <a:ext uri="{FF2B5EF4-FFF2-40B4-BE49-F238E27FC236}">
                <a16:creationId xmlns:a16="http://schemas.microsoft.com/office/drawing/2014/main" id="{051F8A9A-1A06-4760-B884-21CA6582B2A4}"/>
              </a:ext>
            </a:extLst>
          </p:cNvPr>
          <p:cNvGrpSpPr/>
          <p:nvPr/>
        </p:nvGrpSpPr>
        <p:grpSpPr>
          <a:xfrm>
            <a:off x="1372725" y="2731350"/>
            <a:ext cx="373500" cy="373500"/>
            <a:chOff x="1372725" y="1912500"/>
            <a:chExt cx="373500" cy="373500"/>
          </a:xfrm>
        </p:grpSpPr>
        <p:sp>
          <p:nvSpPr>
            <p:cNvPr id="206" name="Google Shape;1091;p38">
              <a:extLst>
                <a:ext uri="{FF2B5EF4-FFF2-40B4-BE49-F238E27FC236}">
                  <a16:creationId xmlns:a16="http://schemas.microsoft.com/office/drawing/2014/main" id="{E9900688-C6B8-414A-9FA9-872460E72AEB}"/>
                </a:ext>
              </a:extLst>
            </p:cNvPr>
            <p:cNvSpPr/>
            <p:nvPr/>
          </p:nvSpPr>
          <p:spPr>
            <a:xfrm>
              <a:off x="146406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07" name="Google Shape;1092;p38">
              <a:extLst>
                <a:ext uri="{FF2B5EF4-FFF2-40B4-BE49-F238E27FC236}">
                  <a16:creationId xmlns:a16="http://schemas.microsoft.com/office/drawing/2014/main" id="{5E012290-9B59-4106-A913-51100CA4CC77}"/>
                </a:ext>
              </a:extLst>
            </p:cNvPr>
            <p:cNvSpPr/>
            <p:nvPr/>
          </p:nvSpPr>
          <p:spPr>
            <a:xfrm>
              <a:off x="1372725" y="1912500"/>
              <a:ext cx="373500" cy="373500"/>
            </a:xfrm>
            <a:prstGeom prst="donut">
              <a:avLst>
                <a:gd name="adj" fmla="val 10193"/>
              </a:avLst>
            </a:prstGeom>
            <a:solidFill>
              <a:srgbClr val="00CFC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grpSp>
        <p:nvGrpSpPr>
          <p:cNvPr id="208" name="Google Shape;1093;p38">
            <a:extLst>
              <a:ext uri="{FF2B5EF4-FFF2-40B4-BE49-F238E27FC236}">
                <a16:creationId xmlns:a16="http://schemas.microsoft.com/office/drawing/2014/main" id="{EAFEEB5E-AF56-45AB-8D7F-EDFDE27ACA05}"/>
              </a:ext>
            </a:extLst>
          </p:cNvPr>
          <p:cNvGrpSpPr/>
          <p:nvPr/>
        </p:nvGrpSpPr>
        <p:grpSpPr>
          <a:xfrm>
            <a:off x="3401092" y="2731350"/>
            <a:ext cx="373500" cy="373500"/>
            <a:chOff x="3212675" y="1912500"/>
            <a:chExt cx="373500" cy="373500"/>
          </a:xfrm>
        </p:grpSpPr>
        <p:sp>
          <p:nvSpPr>
            <p:cNvPr id="209" name="Google Shape;1094;p38">
              <a:extLst>
                <a:ext uri="{FF2B5EF4-FFF2-40B4-BE49-F238E27FC236}">
                  <a16:creationId xmlns:a16="http://schemas.microsoft.com/office/drawing/2014/main" id="{CAFA52E3-046C-4A92-868C-8497854A3BB2}"/>
                </a:ext>
              </a:extLst>
            </p:cNvPr>
            <p:cNvSpPr/>
            <p:nvPr/>
          </p:nvSpPr>
          <p:spPr>
            <a:xfrm>
              <a:off x="330401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0" name="Google Shape;1095;p38">
              <a:extLst>
                <a:ext uri="{FF2B5EF4-FFF2-40B4-BE49-F238E27FC236}">
                  <a16:creationId xmlns:a16="http://schemas.microsoft.com/office/drawing/2014/main" id="{C7F92CF9-0ADC-4DB1-9679-6CCD107B8499}"/>
                </a:ext>
              </a:extLst>
            </p:cNvPr>
            <p:cNvSpPr/>
            <p:nvPr/>
          </p:nvSpPr>
          <p:spPr>
            <a:xfrm>
              <a:off x="3212675" y="1912500"/>
              <a:ext cx="373500" cy="373500"/>
            </a:xfrm>
            <a:prstGeom prst="donut">
              <a:avLst>
                <a:gd name="adj" fmla="val 10193"/>
              </a:avLst>
            </a:prstGeom>
            <a:solidFill>
              <a:srgbClr val="E898A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211" name="Google Shape;1096;p38">
            <a:extLst>
              <a:ext uri="{FF2B5EF4-FFF2-40B4-BE49-F238E27FC236}">
                <a16:creationId xmlns:a16="http://schemas.microsoft.com/office/drawing/2014/main" id="{EBC68FCA-0B14-4197-BC5B-483A18A957A9}"/>
              </a:ext>
            </a:extLst>
          </p:cNvPr>
          <p:cNvGrpSpPr/>
          <p:nvPr/>
        </p:nvGrpSpPr>
        <p:grpSpPr>
          <a:xfrm>
            <a:off x="5429458" y="2731350"/>
            <a:ext cx="373500" cy="373500"/>
            <a:chOff x="5557850" y="1912500"/>
            <a:chExt cx="373500" cy="373500"/>
          </a:xfrm>
        </p:grpSpPr>
        <p:sp>
          <p:nvSpPr>
            <p:cNvPr id="212" name="Google Shape;1097;p38">
              <a:extLst>
                <a:ext uri="{FF2B5EF4-FFF2-40B4-BE49-F238E27FC236}">
                  <a16:creationId xmlns:a16="http://schemas.microsoft.com/office/drawing/2014/main" id="{613676EE-1EDA-4E27-A84C-280C668FA320}"/>
                </a:ext>
              </a:extLst>
            </p:cNvPr>
            <p:cNvSpPr/>
            <p:nvPr/>
          </p:nvSpPr>
          <p:spPr>
            <a:xfrm>
              <a:off x="5649188"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13" name="Google Shape;1098;p38">
              <a:extLst>
                <a:ext uri="{FF2B5EF4-FFF2-40B4-BE49-F238E27FC236}">
                  <a16:creationId xmlns:a16="http://schemas.microsoft.com/office/drawing/2014/main" id="{6961D5DC-AF91-446D-B473-76DC7CF6680D}"/>
                </a:ext>
              </a:extLst>
            </p:cNvPr>
            <p:cNvSpPr/>
            <p:nvPr/>
          </p:nvSpPr>
          <p:spPr>
            <a:xfrm>
              <a:off x="5557850" y="1912500"/>
              <a:ext cx="373500" cy="373500"/>
            </a:xfrm>
            <a:prstGeom prst="donut">
              <a:avLst>
                <a:gd name="adj" fmla="val 10193"/>
              </a:avLst>
            </a:prstGeom>
            <a:solidFill>
              <a:srgbClr val="FF997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grpSp>
        <p:nvGrpSpPr>
          <p:cNvPr id="214" name="Google Shape;1099;p38">
            <a:extLst>
              <a:ext uri="{FF2B5EF4-FFF2-40B4-BE49-F238E27FC236}">
                <a16:creationId xmlns:a16="http://schemas.microsoft.com/office/drawing/2014/main" id="{5271AD16-2553-40FA-B75B-F800A5A197DC}"/>
              </a:ext>
            </a:extLst>
          </p:cNvPr>
          <p:cNvGrpSpPr/>
          <p:nvPr/>
        </p:nvGrpSpPr>
        <p:grpSpPr>
          <a:xfrm>
            <a:off x="7457825" y="2731350"/>
            <a:ext cx="373500" cy="373500"/>
            <a:chOff x="7457825" y="1912500"/>
            <a:chExt cx="373500" cy="373500"/>
          </a:xfrm>
        </p:grpSpPr>
        <p:sp>
          <p:nvSpPr>
            <p:cNvPr id="215" name="Google Shape;1100;p38">
              <a:extLst>
                <a:ext uri="{FF2B5EF4-FFF2-40B4-BE49-F238E27FC236}">
                  <a16:creationId xmlns:a16="http://schemas.microsoft.com/office/drawing/2014/main" id="{D2C2415F-C330-4B48-B221-CB7BC514B353}"/>
                </a:ext>
              </a:extLst>
            </p:cNvPr>
            <p:cNvSpPr/>
            <p:nvPr/>
          </p:nvSpPr>
          <p:spPr>
            <a:xfrm>
              <a:off x="754916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16" name="Google Shape;1101;p38">
              <a:extLst>
                <a:ext uri="{FF2B5EF4-FFF2-40B4-BE49-F238E27FC236}">
                  <a16:creationId xmlns:a16="http://schemas.microsoft.com/office/drawing/2014/main" id="{345098E5-57B8-43B8-9680-C00326696C8C}"/>
                </a:ext>
              </a:extLst>
            </p:cNvPr>
            <p:cNvSpPr/>
            <p:nvPr/>
          </p:nvSpPr>
          <p:spPr>
            <a:xfrm>
              <a:off x="7457825" y="1912500"/>
              <a:ext cx="373500" cy="373500"/>
            </a:xfrm>
            <a:prstGeom prst="donut">
              <a:avLst>
                <a:gd name="adj" fmla="val 10193"/>
              </a:avLst>
            </a:prstGeom>
            <a:solidFill>
              <a:srgbClr val="F649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sp>
        <p:nvSpPr>
          <p:cNvPr id="217" name="Google Shape;1102;p38">
            <a:extLst>
              <a:ext uri="{FF2B5EF4-FFF2-40B4-BE49-F238E27FC236}">
                <a16:creationId xmlns:a16="http://schemas.microsoft.com/office/drawing/2014/main" id="{C0A1771E-BC1E-44EE-949A-2D9CEF10ACF6}"/>
              </a:ext>
            </a:extLst>
          </p:cNvPr>
          <p:cNvSpPr txBox="1">
            <a:spLocks/>
          </p:cNvSpPr>
          <p:nvPr/>
        </p:nvSpPr>
        <p:spPr>
          <a:xfrm>
            <a:off x="610450" y="1977263"/>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Data processing</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18" name="Google Shape;1104;p38">
            <a:extLst>
              <a:ext uri="{FF2B5EF4-FFF2-40B4-BE49-F238E27FC236}">
                <a16:creationId xmlns:a16="http://schemas.microsoft.com/office/drawing/2014/main" id="{F015DD5B-8EB8-4AB7-A2C3-272443991B13}"/>
              </a:ext>
            </a:extLst>
          </p:cNvPr>
          <p:cNvSpPr txBox="1">
            <a:spLocks/>
          </p:cNvSpPr>
          <p:nvPr/>
        </p:nvSpPr>
        <p:spPr>
          <a:xfrm>
            <a:off x="6720390" y="3438421"/>
            <a:ext cx="1881300" cy="65648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Fine-tuning</a:t>
            </a:r>
            <a:b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b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Streamlit</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19" name="Google Shape;1106;p38">
            <a:extLst>
              <a:ext uri="{FF2B5EF4-FFF2-40B4-BE49-F238E27FC236}">
                <a16:creationId xmlns:a16="http://schemas.microsoft.com/office/drawing/2014/main" id="{FE8E37D2-F503-4E20-AC76-9F4DDF80CAFB}"/>
              </a:ext>
            </a:extLst>
          </p:cNvPr>
          <p:cNvSpPr txBox="1">
            <a:spLocks/>
          </p:cNvSpPr>
          <p:nvPr/>
        </p:nvSpPr>
        <p:spPr>
          <a:xfrm>
            <a:off x="2647200" y="3438422"/>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dirty="0">
                <a:ln>
                  <a:noFill/>
                </a:ln>
                <a:solidFill>
                  <a:srgbClr val="FFFFFF"/>
                </a:solidFill>
                <a:effectLst/>
                <a:uLnTx/>
                <a:uFillTx/>
                <a:latin typeface="Share Tech"/>
                <a:sym typeface="Share Tech"/>
              </a:rPr>
              <a:t>Single-Frame CNN</a:t>
            </a:r>
          </a:p>
        </p:txBody>
      </p:sp>
      <p:sp>
        <p:nvSpPr>
          <p:cNvPr id="220" name="Google Shape;1108;p38">
            <a:extLst>
              <a:ext uri="{FF2B5EF4-FFF2-40B4-BE49-F238E27FC236}">
                <a16:creationId xmlns:a16="http://schemas.microsoft.com/office/drawing/2014/main" id="{82E960B8-FE63-4504-8680-2F55BE80F325}"/>
              </a:ext>
            </a:extLst>
          </p:cNvPr>
          <p:cNvSpPr txBox="1">
            <a:spLocks/>
          </p:cNvSpPr>
          <p:nvPr/>
        </p:nvSpPr>
        <p:spPr>
          <a:xfrm>
            <a:off x="4683963" y="1977263"/>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VGG16+LSTM</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1" name="Google Shape;1110;p38">
            <a:extLst>
              <a:ext uri="{FF2B5EF4-FFF2-40B4-BE49-F238E27FC236}">
                <a16:creationId xmlns:a16="http://schemas.microsoft.com/office/drawing/2014/main" id="{C47C7CC8-FDBA-48C3-BFAD-45281F95DA25}"/>
              </a:ext>
            </a:extLst>
          </p:cNvPr>
          <p:cNvSpPr txBox="1">
            <a:spLocks/>
          </p:cNvSpPr>
          <p:nvPr/>
        </p:nvSpPr>
        <p:spPr>
          <a:xfrm>
            <a:off x="907900" y="3282474"/>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01</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2" name="Google Shape;1111;p38">
            <a:extLst>
              <a:ext uri="{FF2B5EF4-FFF2-40B4-BE49-F238E27FC236}">
                <a16:creationId xmlns:a16="http://schemas.microsoft.com/office/drawing/2014/main" id="{2BB9436D-3431-4EC0-9F44-9DE075FB09C9}"/>
              </a:ext>
            </a:extLst>
          </p:cNvPr>
          <p:cNvSpPr txBox="1">
            <a:spLocks/>
          </p:cNvSpPr>
          <p:nvPr/>
        </p:nvSpPr>
        <p:spPr>
          <a:xfrm>
            <a:off x="2944650" y="2113408"/>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rgbClr val="E898AC"/>
                </a:solidFill>
                <a:effectLst/>
                <a:uLnTx/>
                <a:uFillTx/>
                <a:latin typeface="Share Tech"/>
                <a:sym typeface="Share Tech"/>
              </a:rPr>
              <a:t>Week 02</a:t>
            </a:r>
            <a:endParaRPr kumimoji="0" lang="en-US" sz="2400" b="0" i="0" u="none" strike="noStrike" kern="0" cap="none" spc="0" normalizeH="0" baseline="0" noProof="0" dirty="0">
              <a:ln>
                <a:noFill/>
              </a:ln>
              <a:solidFill>
                <a:srgbClr val="E898AC"/>
              </a:solidFill>
              <a:effectLst/>
              <a:uLnTx/>
              <a:uFillTx/>
              <a:latin typeface="Share Tech"/>
              <a:sym typeface="Share Tech"/>
            </a:endParaRPr>
          </a:p>
        </p:txBody>
      </p:sp>
      <p:sp>
        <p:nvSpPr>
          <p:cNvPr id="223" name="Google Shape;1112;p38">
            <a:extLst>
              <a:ext uri="{FF2B5EF4-FFF2-40B4-BE49-F238E27FC236}">
                <a16:creationId xmlns:a16="http://schemas.microsoft.com/office/drawing/2014/main" id="{3ACFD6C2-E395-492C-BCAD-4C50D221DD69}"/>
              </a:ext>
            </a:extLst>
          </p:cNvPr>
          <p:cNvSpPr txBox="1">
            <a:spLocks/>
          </p:cNvSpPr>
          <p:nvPr/>
        </p:nvSpPr>
        <p:spPr>
          <a:xfrm>
            <a:off x="4981400" y="3282474"/>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03</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4" name="Google Shape;1113;p38">
            <a:extLst>
              <a:ext uri="{FF2B5EF4-FFF2-40B4-BE49-F238E27FC236}">
                <a16:creationId xmlns:a16="http://schemas.microsoft.com/office/drawing/2014/main" id="{2D96CDF2-35AB-41EA-AECF-B2C02C08CA0A}"/>
              </a:ext>
            </a:extLst>
          </p:cNvPr>
          <p:cNvSpPr txBox="1">
            <a:spLocks/>
          </p:cNvSpPr>
          <p:nvPr/>
        </p:nvSpPr>
        <p:spPr>
          <a:xfrm>
            <a:off x="7018150" y="2113408"/>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04</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pic>
        <p:nvPicPr>
          <p:cNvPr id="6" name="Picture 5">
            <a:extLst>
              <a:ext uri="{FF2B5EF4-FFF2-40B4-BE49-F238E27FC236}">
                <a16:creationId xmlns:a16="http://schemas.microsoft.com/office/drawing/2014/main" id="{76EE5D31-4F57-4B90-BB08-174739ED016F}"/>
              </a:ext>
            </a:extLst>
          </p:cNvPr>
          <p:cNvPicPr>
            <a:picLocks noChangeAspect="1"/>
          </p:cNvPicPr>
          <p:nvPr/>
        </p:nvPicPr>
        <p:blipFill>
          <a:blip r:embed="rId4"/>
          <a:stretch>
            <a:fillRect/>
          </a:stretch>
        </p:blipFill>
        <p:spPr>
          <a:xfrm>
            <a:off x="6470472" y="232285"/>
            <a:ext cx="2255918" cy="2321442"/>
          </a:xfrm>
          <a:prstGeom prst="rect">
            <a:avLst/>
          </a:prstGeom>
        </p:spPr>
      </p:pic>
      <p:pic>
        <p:nvPicPr>
          <p:cNvPr id="7" name="Picture 6">
            <a:extLst>
              <a:ext uri="{FF2B5EF4-FFF2-40B4-BE49-F238E27FC236}">
                <a16:creationId xmlns:a16="http://schemas.microsoft.com/office/drawing/2014/main" id="{D875A6E2-F177-421C-83CD-71D3350A4F05}"/>
              </a:ext>
            </a:extLst>
          </p:cNvPr>
          <p:cNvPicPr>
            <a:picLocks noChangeAspect="1"/>
          </p:cNvPicPr>
          <p:nvPr/>
        </p:nvPicPr>
        <p:blipFill>
          <a:blip r:embed="rId5"/>
          <a:stretch>
            <a:fillRect/>
          </a:stretch>
        </p:blipFill>
        <p:spPr>
          <a:xfrm>
            <a:off x="115355" y="334668"/>
            <a:ext cx="2276589" cy="1813363"/>
          </a:xfrm>
          <a:prstGeom prst="roundRect">
            <a:avLst>
              <a:gd name="adj" fmla="val 16667"/>
            </a:avLst>
          </a:prstGeom>
          <a:ln>
            <a:noFill/>
          </a:ln>
          <a:effectLst>
            <a:outerShdw blurRad="76200" dist="38100" dir="7800000" algn="tl" rotWithShape="0">
              <a:srgbClr val="000000">
                <a:alpha val="40000"/>
              </a:srgbClr>
            </a:outerShdw>
          </a:effectLst>
        </p:spPr>
      </p:pic>
      <p:sp>
        <p:nvSpPr>
          <p:cNvPr id="34" name="Google Shape;1106;p38">
            <a:extLst>
              <a:ext uri="{FF2B5EF4-FFF2-40B4-BE49-F238E27FC236}">
                <a16:creationId xmlns:a16="http://schemas.microsoft.com/office/drawing/2014/main" id="{D16AEE9F-2F38-485F-9054-BFA1EFCE556B}"/>
              </a:ext>
            </a:extLst>
          </p:cNvPr>
          <p:cNvSpPr txBox="1">
            <a:spLocks/>
          </p:cNvSpPr>
          <p:nvPr/>
        </p:nvSpPr>
        <p:spPr>
          <a:xfrm>
            <a:off x="290138" y="77636"/>
            <a:ext cx="1881300" cy="3092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lang="en-GB" sz="1200" dirty="0">
                <a:solidFill>
                  <a:srgbClr val="FFFFFF"/>
                </a:solidFill>
              </a:rPr>
              <a:t>M</a:t>
            </a:r>
            <a:r>
              <a:rPr lang="en-US" sz="1200" dirty="0" err="1">
                <a:solidFill>
                  <a:srgbClr val="FFFFFF"/>
                </a:solidFill>
              </a:rPr>
              <a:t>odel</a:t>
            </a:r>
            <a:r>
              <a:rPr lang="en-US" sz="1200" dirty="0">
                <a:solidFill>
                  <a:srgbClr val="FFFFFF"/>
                </a:solidFill>
              </a:rPr>
              <a:t> Architecture</a:t>
            </a:r>
            <a:endParaRPr kumimoji="0" lang="en-US" sz="1200" b="0" i="0" u="none" strike="noStrike" kern="0" cap="none" spc="0" normalizeH="0" baseline="0" noProof="0" dirty="0">
              <a:ln>
                <a:noFill/>
              </a:ln>
              <a:solidFill>
                <a:srgbClr val="FFFFFF"/>
              </a:solidFill>
              <a:effectLst/>
              <a:uLnTx/>
              <a:uFillTx/>
              <a:latin typeface="Share Tech"/>
              <a:sym typeface="Share Tech"/>
            </a:endParaRPr>
          </a:p>
        </p:txBody>
      </p:sp>
      <p:sp>
        <p:nvSpPr>
          <p:cNvPr id="9" name="Rectangle: Rounded Corners 8">
            <a:extLst>
              <a:ext uri="{FF2B5EF4-FFF2-40B4-BE49-F238E27FC236}">
                <a16:creationId xmlns:a16="http://schemas.microsoft.com/office/drawing/2014/main" id="{07BE287E-877C-4746-A0FC-6686D1AE1C43}"/>
              </a:ext>
            </a:extLst>
          </p:cNvPr>
          <p:cNvSpPr/>
          <p:nvPr/>
        </p:nvSpPr>
        <p:spPr>
          <a:xfrm>
            <a:off x="2692719" y="1941050"/>
            <a:ext cx="2525835" cy="113910"/>
          </a:xfrm>
          <a:prstGeom prst="roundRect">
            <a:avLst/>
          </a:prstGeom>
          <a:no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Google Shape;1106;p38">
            <a:extLst>
              <a:ext uri="{FF2B5EF4-FFF2-40B4-BE49-F238E27FC236}">
                <a16:creationId xmlns:a16="http://schemas.microsoft.com/office/drawing/2014/main" id="{6D307074-F66B-47AD-B53F-CF7AD101B061}"/>
              </a:ext>
            </a:extLst>
          </p:cNvPr>
          <p:cNvSpPr txBox="1">
            <a:spLocks/>
          </p:cNvSpPr>
          <p:nvPr/>
        </p:nvSpPr>
        <p:spPr>
          <a:xfrm>
            <a:off x="4675546" y="1746631"/>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200" b="0" i="0" u="none" strike="noStrike" kern="0" cap="none" spc="0" normalizeH="0" baseline="0" noProof="0" dirty="0">
                <a:ln>
                  <a:noFill/>
                </a:ln>
                <a:solidFill>
                  <a:srgbClr val="FFFFFF"/>
                </a:solidFill>
                <a:effectLst/>
                <a:uLnTx/>
                <a:uFillTx/>
                <a:latin typeface="Share Tech"/>
                <a:sym typeface="Share Tech"/>
              </a:rPr>
              <a:t>Averaging</a:t>
            </a:r>
          </a:p>
        </p:txBody>
      </p:sp>
      <p:sp>
        <p:nvSpPr>
          <p:cNvPr id="38" name="Google Shape;1106;p38">
            <a:extLst>
              <a:ext uri="{FF2B5EF4-FFF2-40B4-BE49-F238E27FC236}">
                <a16:creationId xmlns:a16="http://schemas.microsoft.com/office/drawing/2014/main" id="{A77C6251-33C6-4603-A41A-9E24C9736BE6}"/>
              </a:ext>
            </a:extLst>
          </p:cNvPr>
          <p:cNvSpPr txBox="1">
            <a:spLocks/>
          </p:cNvSpPr>
          <p:nvPr/>
        </p:nvSpPr>
        <p:spPr>
          <a:xfrm>
            <a:off x="5218555" y="711074"/>
            <a:ext cx="1881300" cy="34528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200" b="0" i="0" u="none" strike="noStrike" kern="0" cap="none" spc="0" normalizeH="0" baseline="0" noProof="0" dirty="0">
                <a:ln>
                  <a:noFill/>
                </a:ln>
                <a:solidFill>
                  <a:srgbClr val="FFFFFF"/>
                </a:solidFill>
                <a:effectLst/>
                <a:uLnTx/>
                <a:uFillTx/>
                <a:latin typeface="Share Tech"/>
                <a:sym typeface="Share Tech"/>
              </a:rPr>
              <a:t>Accuracy</a:t>
            </a:r>
          </a:p>
        </p:txBody>
      </p:sp>
      <p:sp>
        <p:nvSpPr>
          <p:cNvPr id="39" name="Google Shape;1106;p38">
            <a:extLst>
              <a:ext uri="{FF2B5EF4-FFF2-40B4-BE49-F238E27FC236}">
                <a16:creationId xmlns:a16="http://schemas.microsoft.com/office/drawing/2014/main" id="{3C04DE51-AED5-49C6-9D27-378199DC287B}"/>
              </a:ext>
            </a:extLst>
          </p:cNvPr>
          <p:cNvSpPr txBox="1">
            <a:spLocks/>
          </p:cNvSpPr>
          <p:nvPr/>
        </p:nvSpPr>
        <p:spPr>
          <a:xfrm>
            <a:off x="5376329" y="1766058"/>
            <a:ext cx="1881300" cy="34528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lang="en-GB" sz="1200" dirty="0">
                <a:solidFill>
                  <a:srgbClr val="FFFFFF"/>
                </a:solidFill>
              </a:rPr>
              <a:t>Loss</a:t>
            </a:r>
            <a:endParaRPr kumimoji="0" lang="en-US" sz="1200" b="0" i="0" u="none" strike="noStrike" kern="0" cap="none" spc="0" normalizeH="0" baseline="0" noProof="0" dirty="0">
              <a:ln>
                <a:noFill/>
              </a:ln>
              <a:solidFill>
                <a:srgbClr val="FFFFFF"/>
              </a:solidFill>
              <a:effectLst/>
              <a:uLnTx/>
              <a:uFillTx/>
              <a:latin typeface="Share Tech"/>
              <a:sym typeface="Share Tech"/>
            </a:endParaRPr>
          </a:p>
        </p:txBody>
      </p:sp>
    </p:spTree>
    <p:extLst>
      <p:ext uri="{BB962C8B-B14F-4D97-AF65-F5344CB8AC3E}">
        <p14:creationId xmlns:p14="http://schemas.microsoft.com/office/powerpoint/2010/main" val="270918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9"/>
        <p:cNvGrpSpPr/>
        <p:nvPr/>
      </p:nvGrpSpPr>
      <p:grpSpPr>
        <a:xfrm>
          <a:off x="0" y="0"/>
          <a:ext cx="0" cy="0"/>
          <a:chOff x="0" y="0"/>
          <a:chExt cx="0" cy="0"/>
        </a:xfrm>
      </p:grpSpPr>
      <p:cxnSp>
        <p:nvCxnSpPr>
          <p:cNvPr id="200" name="Google Shape;1084;p38">
            <a:extLst>
              <a:ext uri="{FF2B5EF4-FFF2-40B4-BE49-F238E27FC236}">
                <a16:creationId xmlns:a16="http://schemas.microsoft.com/office/drawing/2014/main" id="{5BEFACFE-6722-4C0D-8196-AD1EDD4E6798}"/>
              </a:ext>
            </a:extLst>
          </p:cNvPr>
          <p:cNvCxnSpPr/>
          <p:nvPr/>
        </p:nvCxnSpPr>
        <p:spPr>
          <a:xfrm>
            <a:off x="1551088" y="2404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1" name="Google Shape;1085;p38">
            <a:extLst>
              <a:ext uri="{FF2B5EF4-FFF2-40B4-BE49-F238E27FC236}">
                <a16:creationId xmlns:a16="http://schemas.microsoft.com/office/drawing/2014/main" id="{DB0E913E-BA23-4D30-A292-9238B02AC806}"/>
              </a:ext>
            </a:extLst>
          </p:cNvPr>
          <p:cNvCxnSpPr/>
          <p:nvPr/>
        </p:nvCxnSpPr>
        <p:spPr>
          <a:xfrm>
            <a:off x="3587838" y="2976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2" name="Google Shape;1086;p38">
            <a:extLst>
              <a:ext uri="{FF2B5EF4-FFF2-40B4-BE49-F238E27FC236}">
                <a16:creationId xmlns:a16="http://schemas.microsoft.com/office/drawing/2014/main" id="{220325B3-5731-4B19-82FA-5F641DAD8B5A}"/>
              </a:ext>
            </a:extLst>
          </p:cNvPr>
          <p:cNvCxnSpPr/>
          <p:nvPr/>
        </p:nvCxnSpPr>
        <p:spPr>
          <a:xfrm>
            <a:off x="5624588" y="2404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3" name="Google Shape;1087;p38">
            <a:extLst>
              <a:ext uri="{FF2B5EF4-FFF2-40B4-BE49-F238E27FC236}">
                <a16:creationId xmlns:a16="http://schemas.microsoft.com/office/drawing/2014/main" id="{4B91C305-0005-42D7-B865-8C59FBE31457}"/>
              </a:ext>
            </a:extLst>
          </p:cNvPr>
          <p:cNvCxnSpPr/>
          <p:nvPr/>
        </p:nvCxnSpPr>
        <p:spPr>
          <a:xfrm>
            <a:off x="7661338" y="2976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4" name="Google Shape;1089;p38">
            <a:extLst>
              <a:ext uri="{FF2B5EF4-FFF2-40B4-BE49-F238E27FC236}">
                <a16:creationId xmlns:a16="http://schemas.microsoft.com/office/drawing/2014/main" id="{E373049D-39F4-4000-8C88-39B8CF3B50B7}"/>
              </a:ext>
            </a:extLst>
          </p:cNvPr>
          <p:cNvCxnSpPr/>
          <p:nvPr/>
        </p:nvCxnSpPr>
        <p:spPr>
          <a:xfrm>
            <a:off x="1034400" y="2918100"/>
            <a:ext cx="7075200" cy="0"/>
          </a:xfrm>
          <a:prstGeom prst="straightConnector1">
            <a:avLst/>
          </a:prstGeom>
          <a:noFill/>
          <a:ln w="19050" cap="flat" cmpd="sng">
            <a:solidFill>
              <a:srgbClr val="FFD6E1"/>
            </a:solidFill>
            <a:prstDash val="solid"/>
            <a:round/>
            <a:headEnd type="none" w="med" len="med"/>
            <a:tailEnd type="none" w="med" len="med"/>
          </a:ln>
        </p:spPr>
      </p:cxnSp>
      <p:grpSp>
        <p:nvGrpSpPr>
          <p:cNvPr id="205" name="Google Shape;1090;p38">
            <a:extLst>
              <a:ext uri="{FF2B5EF4-FFF2-40B4-BE49-F238E27FC236}">
                <a16:creationId xmlns:a16="http://schemas.microsoft.com/office/drawing/2014/main" id="{051F8A9A-1A06-4760-B884-21CA6582B2A4}"/>
              </a:ext>
            </a:extLst>
          </p:cNvPr>
          <p:cNvGrpSpPr/>
          <p:nvPr/>
        </p:nvGrpSpPr>
        <p:grpSpPr>
          <a:xfrm>
            <a:off x="1372725" y="2731350"/>
            <a:ext cx="373500" cy="373500"/>
            <a:chOff x="1372725" y="1912500"/>
            <a:chExt cx="373500" cy="373500"/>
          </a:xfrm>
        </p:grpSpPr>
        <p:sp>
          <p:nvSpPr>
            <p:cNvPr id="206" name="Google Shape;1091;p38">
              <a:extLst>
                <a:ext uri="{FF2B5EF4-FFF2-40B4-BE49-F238E27FC236}">
                  <a16:creationId xmlns:a16="http://schemas.microsoft.com/office/drawing/2014/main" id="{E9900688-C6B8-414A-9FA9-872460E72AEB}"/>
                </a:ext>
              </a:extLst>
            </p:cNvPr>
            <p:cNvSpPr/>
            <p:nvPr/>
          </p:nvSpPr>
          <p:spPr>
            <a:xfrm>
              <a:off x="146406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07" name="Google Shape;1092;p38">
              <a:extLst>
                <a:ext uri="{FF2B5EF4-FFF2-40B4-BE49-F238E27FC236}">
                  <a16:creationId xmlns:a16="http://schemas.microsoft.com/office/drawing/2014/main" id="{5E012290-9B59-4106-A913-51100CA4CC77}"/>
                </a:ext>
              </a:extLst>
            </p:cNvPr>
            <p:cNvSpPr/>
            <p:nvPr/>
          </p:nvSpPr>
          <p:spPr>
            <a:xfrm>
              <a:off x="1372725" y="1912500"/>
              <a:ext cx="373500" cy="373500"/>
            </a:xfrm>
            <a:prstGeom prst="donut">
              <a:avLst>
                <a:gd name="adj" fmla="val 10193"/>
              </a:avLst>
            </a:prstGeom>
            <a:solidFill>
              <a:srgbClr val="00CFC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grpSp>
        <p:nvGrpSpPr>
          <p:cNvPr id="208" name="Google Shape;1093;p38">
            <a:extLst>
              <a:ext uri="{FF2B5EF4-FFF2-40B4-BE49-F238E27FC236}">
                <a16:creationId xmlns:a16="http://schemas.microsoft.com/office/drawing/2014/main" id="{EAFEEB5E-AF56-45AB-8D7F-EDFDE27ACA05}"/>
              </a:ext>
            </a:extLst>
          </p:cNvPr>
          <p:cNvGrpSpPr/>
          <p:nvPr/>
        </p:nvGrpSpPr>
        <p:grpSpPr>
          <a:xfrm>
            <a:off x="3401092" y="2731350"/>
            <a:ext cx="373500" cy="373500"/>
            <a:chOff x="3212675" y="1912500"/>
            <a:chExt cx="373500" cy="373500"/>
          </a:xfrm>
        </p:grpSpPr>
        <p:sp>
          <p:nvSpPr>
            <p:cNvPr id="209" name="Google Shape;1094;p38">
              <a:extLst>
                <a:ext uri="{FF2B5EF4-FFF2-40B4-BE49-F238E27FC236}">
                  <a16:creationId xmlns:a16="http://schemas.microsoft.com/office/drawing/2014/main" id="{CAFA52E3-046C-4A92-868C-8497854A3BB2}"/>
                </a:ext>
              </a:extLst>
            </p:cNvPr>
            <p:cNvSpPr/>
            <p:nvPr/>
          </p:nvSpPr>
          <p:spPr>
            <a:xfrm>
              <a:off x="330401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10" name="Google Shape;1095;p38">
              <a:extLst>
                <a:ext uri="{FF2B5EF4-FFF2-40B4-BE49-F238E27FC236}">
                  <a16:creationId xmlns:a16="http://schemas.microsoft.com/office/drawing/2014/main" id="{C7F92CF9-0ADC-4DB1-9679-6CCD107B8499}"/>
                </a:ext>
              </a:extLst>
            </p:cNvPr>
            <p:cNvSpPr/>
            <p:nvPr/>
          </p:nvSpPr>
          <p:spPr>
            <a:xfrm>
              <a:off x="3212675" y="1912500"/>
              <a:ext cx="373500" cy="373500"/>
            </a:xfrm>
            <a:prstGeom prst="donut">
              <a:avLst>
                <a:gd name="adj" fmla="val 10193"/>
              </a:avLst>
            </a:prstGeom>
            <a:solidFill>
              <a:srgbClr val="E898A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grpSp>
        <p:nvGrpSpPr>
          <p:cNvPr id="211" name="Google Shape;1096;p38">
            <a:extLst>
              <a:ext uri="{FF2B5EF4-FFF2-40B4-BE49-F238E27FC236}">
                <a16:creationId xmlns:a16="http://schemas.microsoft.com/office/drawing/2014/main" id="{EBC68FCA-0B14-4197-BC5B-483A18A957A9}"/>
              </a:ext>
            </a:extLst>
          </p:cNvPr>
          <p:cNvGrpSpPr/>
          <p:nvPr/>
        </p:nvGrpSpPr>
        <p:grpSpPr>
          <a:xfrm>
            <a:off x="5429458" y="2731350"/>
            <a:ext cx="373500" cy="373500"/>
            <a:chOff x="5557850" y="1912500"/>
            <a:chExt cx="373500" cy="373500"/>
          </a:xfrm>
        </p:grpSpPr>
        <p:sp>
          <p:nvSpPr>
            <p:cNvPr id="212" name="Google Shape;1097;p38">
              <a:extLst>
                <a:ext uri="{FF2B5EF4-FFF2-40B4-BE49-F238E27FC236}">
                  <a16:creationId xmlns:a16="http://schemas.microsoft.com/office/drawing/2014/main" id="{613676EE-1EDA-4E27-A84C-280C668FA320}"/>
                </a:ext>
              </a:extLst>
            </p:cNvPr>
            <p:cNvSpPr/>
            <p:nvPr/>
          </p:nvSpPr>
          <p:spPr>
            <a:xfrm>
              <a:off x="5649188"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3" name="Google Shape;1098;p38">
              <a:extLst>
                <a:ext uri="{FF2B5EF4-FFF2-40B4-BE49-F238E27FC236}">
                  <a16:creationId xmlns:a16="http://schemas.microsoft.com/office/drawing/2014/main" id="{6961D5DC-AF91-446D-B473-76DC7CF6680D}"/>
                </a:ext>
              </a:extLst>
            </p:cNvPr>
            <p:cNvSpPr/>
            <p:nvPr/>
          </p:nvSpPr>
          <p:spPr>
            <a:xfrm>
              <a:off x="5557850" y="1912500"/>
              <a:ext cx="373500" cy="373500"/>
            </a:xfrm>
            <a:prstGeom prst="donut">
              <a:avLst>
                <a:gd name="adj" fmla="val 10193"/>
              </a:avLst>
            </a:prstGeom>
            <a:solidFill>
              <a:srgbClr val="FF997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grpSp>
        <p:nvGrpSpPr>
          <p:cNvPr id="214" name="Google Shape;1099;p38">
            <a:extLst>
              <a:ext uri="{FF2B5EF4-FFF2-40B4-BE49-F238E27FC236}">
                <a16:creationId xmlns:a16="http://schemas.microsoft.com/office/drawing/2014/main" id="{5271AD16-2553-40FA-B75B-F800A5A197DC}"/>
              </a:ext>
            </a:extLst>
          </p:cNvPr>
          <p:cNvGrpSpPr/>
          <p:nvPr/>
        </p:nvGrpSpPr>
        <p:grpSpPr>
          <a:xfrm>
            <a:off x="7457825" y="2731350"/>
            <a:ext cx="373500" cy="373500"/>
            <a:chOff x="7457825" y="1912500"/>
            <a:chExt cx="373500" cy="373500"/>
          </a:xfrm>
        </p:grpSpPr>
        <p:sp>
          <p:nvSpPr>
            <p:cNvPr id="215" name="Google Shape;1100;p38">
              <a:extLst>
                <a:ext uri="{FF2B5EF4-FFF2-40B4-BE49-F238E27FC236}">
                  <a16:creationId xmlns:a16="http://schemas.microsoft.com/office/drawing/2014/main" id="{D2C2415F-C330-4B48-B221-CB7BC514B353}"/>
                </a:ext>
              </a:extLst>
            </p:cNvPr>
            <p:cNvSpPr/>
            <p:nvPr/>
          </p:nvSpPr>
          <p:spPr>
            <a:xfrm>
              <a:off x="754916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16" name="Google Shape;1101;p38">
              <a:extLst>
                <a:ext uri="{FF2B5EF4-FFF2-40B4-BE49-F238E27FC236}">
                  <a16:creationId xmlns:a16="http://schemas.microsoft.com/office/drawing/2014/main" id="{345098E5-57B8-43B8-9680-C00326696C8C}"/>
                </a:ext>
              </a:extLst>
            </p:cNvPr>
            <p:cNvSpPr/>
            <p:nvPr/>
          </p:nvSpPr>
          <p:spPr>
            <a:xfrm>
              <a:off x="7457825" y="1912500"/>
              <a:ext cx="373500" cy="373500"/>
            </a:xfrm>
            <a:prstGeom prst="donut">
              <a:avLst>
                <a:gd name="adj" fmla="val 10193"/>
              </a:avLst>
            </a:prstGeom>
            <a:solidFill>
              <a:srgbClr val="F649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sp>
        <p:nvSpPr>
          <p:cNvPr id="217" name="Google Shape;1102;p38">
            <a:extLst>
              <a:ext uri="{FF2B5EF4-FFF2-40B4-BE49-F238E27FC236}">
                <a16:creationId xmlns:a16="http://schemas.microsoft.com/office/drawing/2014/main" id="{C0A1771E-BC1E-44EE-949A-2D9CEF10ACF6}"/>
              </a:ext>
            </a:extLst>
          </p:cNvPr>
          <p:cNvSpPr txBox="1">
            <a:spLocks/>
          </p:cNvSpPr>
          <p:nvPr/>
        </p:nvSpPr>
        <p:spPr>
          <a:xfrm>
            <a:off x="610450" y="1977263"/>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Data processing</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18" name="Google Shape;1104;p38">
            <a:extLst>
              <a:ext uri="{FF2B5EF4-FFF2-40B4-BE49-F238E27FC236}">
                <a16:creationId xmlns:a16="http://schemas.microsoft.com/office/drawing/2014/main" id="{F015DD5B-8EB8-4AB7-A2C3-272443991B13}"/>
              </a:ext>
            </a:extLst>
          </p:cNvPr>
          <p:cNvSpPr txBox="1">
            <a:spLocks/>
          </p:cNvSpPr>
          <p:nvPr/>
        </p:nvSpPr>
        <p:spPr>
          <a:xfrm>
            <a:off x="6720390" y="3438421"/>
            <a:ext cx="1881300" cy="65648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Fine-tuning</a:t>
            </a:r>
            <a:b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b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Streamlit</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19" name="Google Shape;1106;p38">
            <a:extLst>
              <a:ext uri="{FF2B5EF4-FFF2-40B4-BE49-F238E27FC236}">
                <a16:creationId xmlns:a16="http://schemas.microsoft.com/office/drawing/2014/main" id="{FE8E37D2-F503-4E20-AC76-9F4DDF80CAFB}"/>
              </a:ext>
            </a:extLst>
          </p:cNvPr>
          <p:cNvSpPr txBox="1">
            <a:spLocks/>
          </p:cNvSpPr>
          <p:nvPr/>
        </p:nvSpPr>
        <p:spPr>
          <a:xfrm>
            <a:off x="2647200" y="3438422"/>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Single-Frame CNN</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0" name="Google Shape;1108;p38">
            <a:extLst>
              <a:ext uri="{FF2B5EF4-FFF2-40B4-BE49-F238E27FC236}">
                <a16:creationId xmlns:a16="http://schemas.microsoft.com/office/drawing/2014/main" id="{82E960B8-FE63-4504-8680-2F55BE80F325}"/>
              </a:ext>
            </a:extLst>
          </p:cNvPr>
          <p:cNvSpPr txBox="1">
            <a:spLocks/>
          </p:cNvSpPr>
          <p:nvPr/>
        </p:nvSpPr>
        <p:spPr>
          <a:xfrm>
            <a:off x="4683963" y="1977263"/>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rgbClr val="FFFFFF"/>
                </a:solidFill>
                <a:effectLst/>
                <a:uLnTx/>
                <a:uFillTx/>
                <a:latin typeface="Share Tech"/>
                <a:sym typeface="Share Tech"/>
              </a:rPr>
              <a:t>VGG16+LSTM</a:t>
            </a:r>
            <a:endParaRPr kumimoji="0" lang="en-US" sz="1800" b="0" i="0" u="none" strike="noStrike" kern="0" cap="none" spc="0" normalizeH="0" baseline="0" noProof="0" dirty="0">
              <a:ln>
                <a:noFill/>
              </a:ln>
              <a:solidFill>
                <a:srgbClr val="FFFFFF"/>
              </a:solidFill>
              <a:effectLst/>
              <a:uLnTx/>
              <a:uFillTx/>
              <a:latin typeface="Share Tech"/>
              <a:sym typeface="Share Tech"/>
            </a:endParaRPr>
          </a:p>
        </p:txBody>
      </p:sp>
      <p:sp>
        <p:nvSpPr>
          <p:cNvPr id="221" name="Google Shape;1110;p38">
            <a:extLst>
              <a:ext uri="{FF2B5EF4-FFF2-40B4-BE49-F238E27FC236}">
                <a16:creationId xmlns:a16="http://schemas.microsoft.com/office/drawing/2014/main" id="{C47C7CC8-FDBA-48C3-BFAD-45281F95DA25}"/>
              </a:ext>
            </a:extLst>
          </p:cNvPr>
          <p:cNvSpPr txBox="1">
            <a:spLocks/>
          </p:cNvSpPr>
          <p:nvPr/>
        </p:nvSpPr>
        <p:spPr>
          <a:xfrm>
            <a:off x="907900" y="3282474"/>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01</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2" name="Google Shape;1111;p38">
            <a:extLst>
              <a:ext uri="{FF2B5EF4-FFF2-40B4-BE49-F238E27FC236}">
                <a16:creationId xmlns:a16="http://schemas.microsoft.com/office/drawing/2014/main" id="{2BB9436D-3431-4EC0-9F44-9DE075FB09C9}"/>
              </a:ext>
            </a:extLst>
          </p:cNvPr>
          <p:cNvSpPr txBox="1">
            <a:spLocks/>
          </p:cNvSpPr>
          <p:nvPr/>
        </p:nvSpPr>
        <p:spPr>
          <a:xfrm>
            <a:off x="2944650" y="2113408"/>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02</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3" name="Google Shape;1112;p38">
            <a:extLst>
              <a:ext uri="{FF2B5EF4-FFF2-40B4-BE49-F238E27FC236}">
                <a16:creationId xmlns:a16="http://schemas.microsoft.com/office/drawing/2014/main" id="{3ACFD6C2-E395-492C-BCAD-4C50D221DD69}"/>
              </a:ext>
            </a:extLst>
          </p:cNvPr>
          <p:cNvSpPr txBox="1">
            <a:spLocks/>
          </p:cNvSpPr>
          <p:nvPr/>
        </p:nvSpPr>
        <p:spPr>
          <a:xfrm>
            <a:off x="4981400" y="3282474"/>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rgbClr val="FF9973"/>
                </a:solidFill>
                <a:effectLst/>
                <a:uLnTx/>
                <a:uFillTx/>
                <a:latin typeface="Share Tech"/>
                <a:sym typeface="Share Tech"/>
              </a:rPr>
              <a:t>Week 03</a:t>
            </a:r>
            <a:endParaRPr kumimoji="0" lang="en-US" sz="2400" b="0" i="0" u="none" strike="noStrike" kern="0" cap="none" spc="0" normalizeH="0" baseline="0" noProof="0" dirty="0">
              <a:ln>
                <a:noFill/>
              </a:ln>
              <a:solidFill>
                <a:srgbClr val="FF9973"/>
              </a:solidFill>
              <a:effectLst/>
              <a:uLnTx/>
              <a:uFillTx/>
              <a:latin typeface="Share Tech"/>
              <a:sym typeface="Share Tech"/>
            </a:endParaRPr>
          </a:p>
        </p:txBody>
      </p:sp>
      <p:sp>
        <p:nvSpPr>
          <p:cNvPr id="224" name="Google Shape;1113;p38">
            <a:extLst>
              <a:ext uri="{FF2B5EF4-FFF2-40B4-BE49-F238E27FC236}">
                <a16:creationId xmlns:a16="http://schemas.microsoft.com/office/drawing/2014/main" id="{2D96CDF2-35AB-41EA-AECF-B2C02C08CA0A}"/>
              </a:ext>
            </a:extLst>
          </p:cNvPr>
          <p:cNvSpPr txBox="1">
            <a:spLocks/>
          </p:cNvSpPr>
          <p:nvPr/>
        </p:nvSpPr>
        <p:spPr>
          <a:xfrm>
            <a:off x="7018150" y="2113408"/>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04</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pic>
        <p:nvPicPr>
          <p:cNvPr id="2" name="Picture 1">
            <a:extLst>
              <a:ext uri="{FF2B5EF4-FFF2-40B4-BE49-F238E27FC236}">
                <a16:creationId xmlns:a16="http://schemas.microsoft.com/office/drawing/2014/main" id="{E3735AF4-E04F-4D1A-B6DB-90D74B9ED157}"/>
              </a:ext>
            </a:extLst>
          </p:cNvPr>
          <p:cNvPicPr>
            <a:picLocks noChangeAspect="1"/>
          </p:cNvPicPr>
          <p:nvPr/>
        </p:nvPicPr>
        <p:blipFill>
          <a:blip r:embed="rId3"/>
          <a:stretch>
            <a:fillRect/>
          </a:stretch>
        </p:blipFill>
        <p:spPr>
          <a:xfrm>
            <a:off x="6460491" y="125791"/>
            <a:ext cx="2475070" cy="2547110"/>
          </a:xfrm>
          <a:prstGeom prst="rect">
            <a:avLst/>
          </a:prstGeom>
        </p:spPr>
      </p:pic>
      <p:cxnSp>
        <p:nvCxnSpPr>
          <p:cNvPr id="4" name="Straight Arrow Connector 3">
            <a:extLst>
              <a:ext uri="{FF2B5EF4-FFF2-40B4-BE49-F238E27FC236}">
                <a16:creationId xmlns:a16="http://schemas.microsoft.com/office/drawing/2014/main" id="{6E70FB55-B88C-4BBD-8E03-27FEE3AABBE8}"/>
              </a:ext>
            </a:extLst>
          </p:cNvPr>
          <p:cNvCxnSpPr/>
          <p:nvPr/>
        </p:nvCxnSpPr>
        <p:spPr>
          <a:xfrm flipH="1">
            <a:off x="6631388" y="302150"/>
            <a:ext cx="2170706" cy="0"/>
          </a:xfrm>
          <a:prstGeom prst="straightConnector1">
            <a:avLst/>
          </a:prstGeom>
          <a:ln>
            <a:solidFill>
              <a:srgbClr val="0070C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D9585611-6B1B-4B5E-B765-00A4010919D3}"/>
              </a:ext>
            </a:extLst>
          </p:cNvPr>
          <p:cNvCxnSpPr/>
          <p:nvPr/>
        </p:nvCxnSpPr>
        <p:spPr>
          <a:xfrm flipH="1">
            <a:off x="6631388" y="398891"/>
            <a:ext cx="2170706" cy="0"/>
          </a:xfrm>
          <a:prstGeom prst="straightConnector1">
            <a:avLst/>
          </a:prstGeom>
          <a:ln>
            <a:prstDash val="dash"/>
            <a:tailEnd type="triangle"/>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3E669CA-DC7D-494C-829F-7559A27834C5}"/>
              </a:ext>
            </a:extLst>
          </p:cNvPr>
          <p:cNvPicPr>
            <a:picLocks noChangeAspect="1"/>
          </p:cNvPicPr>
          <p:nvPr/>
        </p:nvPicPr>
        <p:blipFill>
          <a:blip r:embed="rId4"/>
          <a:stretch>
            <a:fillRect/>
          </a:stretch>
        </p:blipFill>
        <p:spPr>
          <a:xfrm>
            <a:off x="126125" y="348468"/>
            <a:ext cx="2841790" cy="1729785"/>
          </a:xfrm>
          <a:prstGeom prst="roundRect">
            <a:avLst>
              <a:gd name="adj" fmla="val 16667"/>
            </a:avLst>
          </a:prstGeom>
          <a:ln>
            <a:noFill/>
          </a:ln>
          <a:effectLst>
            <a:outerShdw blurRad="76200" dist="38100" dir="7800000" algn="tl" rotWithShape="0">
              <a:srgbClr val="000000">
                <a:alpha val="40000"/>
              </a:srgbClr>
            </a:outerShdw>
          </a:effectLst>
        </p:spPr>
      </p:pic>
      <p:sp>
        <p:nvSpPr>
          <p:cNvPr id="32" name="Google Shape;1106;p38">
            <a:extLst>
              <a:ext uri="{FF2B5EF4-FFF2-40B4-BE49-F238E27FC236}">
                <a16:creationId xmlns:a16="http://schemas.microsoft.com/office/drawing/2014/main" id="{37D21495-BD56-4AD0-86D0-D8F2495EFF38}"/>
              </a:ext>
            </a:extLst>
          </p:cNvPr>
          <p:cNvSpPr txBox="1">
            <a:spLocks/>
          </p:cNvSpPr>
          <p:nvPr/>
        </p:nvSpPr>
        <p:spPr>
          <a:xfrm>
            <a:off x="523413" y="108499"/>
            <a:ext cx="1881300" cy="3092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lang="en-GB" sz="1200" dirty="0">
                <a:solidFill>
                  <a:srgbClr val="FFFFFF"/>
                </a:solidFill>
              </a:rPr>
              <a:t>M</a:t>
            </a:r>
            <a:r>
              <a:rPr lang="en-US" sz="1200" dirty="0" err="1">
                <a:solidFill>
                  <a:srgbClr val="FFFFFF"/>
                </a:solidFill>
              </a:rPr>
              <a:t>odel</a:t>
            </a:r>
            <a:r>
              <a:rPr lang="en-US" sz="1200" dirty="0">
                <a:solidFill>
                  <a:srgbClr val="FFFFFF"/>
                </a:solidFill>
              </a:rPr>
              <a:t> Architecture</a:t>
            </a:r>
            <a:endParaRPr kumimoji="0" lang="en-US" sz="1200" b="0" i="0" u="none" strike="noStrike" kern="0" cap="none" spc="0" normalizeH="0" baseline="0" noProof="0" dirty="0">
              <a:ln>
                <a:noFill/>
              </a:ln>
              <a:solidFill>
                <a:srgbClr val="FFFFFF"/>
              </a:solidFill>
              <a:effectLst/>
              <a:uLnTx/>
              <a:uFillTx/>
              <a:latin typeface="Share Tech"/>
              <a:sym typeface="Share Tech"/>
            </a:endParaRPr>
          </a:p>
        </p:txBody>
      </p:sp>
      <p:pic>
        <p:nvPicPr>
          <p:cNvPr id="6" name="Picture 5">
            <a:extLst>
              <a:ext uri="{FF2B5EF4-FFF2-40B4-BE49-F238E27FC236}">
                <a16:creationId xmlns:a16="http://schemas.microsoft.com/office/drawing/2014/main" id="{5D2D00A0-7E9A-4FF8-84BE-AE90555B20AD}"/>
              </a:ext>
            </a:extLst>
          </p:cNvPr>
          <p:cNvPicPr>
            <a:picLocks noChangeAspect="1"/>
          </p:cNvPicPr>
          <p:nvPr/>
        </p:nvPicPr>
        <p:blipFill rotWithShape="1">
          <a:blip r:embed="rId5"/>
          <a:srcRect b="13439"/>
          <a:stretch/>
        </p:blipFill>
        <p:spPr>
          <a:xfrm>
            <a:off x="3144243" y="658912"/>
            <a:ext cx="3200400" cy="1236732"/>
          </a:xfrm>
          <a:prstGeom prst="rect">
            <a:avLst/>
          </a:prstGeom>
        </p:spPr>
      </p:pic>
    </p:spTree>
    <p:extLst>
      <p:ext uri="{BB962C8B-B14F-4D97-AF65-F5344CB8AC3E}">
        <p14:creationId xmlns:p14="http://schemas.microsoft.com/office/powerpoint/2010/main" val="2991315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9"/>
        <p:cNvGrpSpPr/>
        <p:nvPr/>
      </p:nvGrpSpPr>
      <p:grpSpPr>
        <a:xfrm>
          <a:off x="0" y="0"/>
          <a:ext cx="0" cy="0"/>
          <a:chOff x="0" y="0"/>
          <a:chExt cx="0" cy="0"/>
        </a:xfrm>
      </p:grpSpPr>
      <p:cxnSp>
        <p:nvCxnSpPr>
          <p:cNvPr id="200" name="Google Shape;1084;p38">
            <a:extLst>
              <a:ext uri="{FF2B5EF4-FFF2-40B4-BE49-F238E27FC236}">
                <a16:creationId xmlns:a16="http://schemas.microsoft.com/office/drawing/2014/main" id="{5BEFACFE-6722-4C0D-8196-AD1EDD4E6798}"/>
              </a:ext>
            </a:extLst>
          </p:cNvPr>
          <p:cNvCxnSpPr/>
          <p:nvPr/>
        </p:nvCxnSpPr>
        <p:spPr>
          <a:xfrm>
            <a:off x="1551088" y="2404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1" name="Google Shape;1085;p38">
            <a:extLst>
              <a:ext uri="{FF2B5EF4-FFF2-40B4-BE49-F238E27FC236}">
                <a16:creationId xmlns:a16="http://schemas.microsoft.com/office/drawing/2014/main" id="{DB0E913E-BA23-4D30-A292-9238B02AC806}"/>
              </a:ext>
            </a:extLst>
          </p:cNvPr>
          <p:cNvCxnSpPr/>
          <p:nvPr/>
        </p:nvCxnSpPr>
        <p:spPr>
          <a:xfrm>
            <a:off x="3587838" y="2976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2" name="Google Shape;1086;p38">
            <a:extLst>
              <a:ext uri="{FF2B5EF4-FFF2-40B4-BE49-F238E27FC236}">
                <a16:creationId xmlns:a16="http://schemas.microsoft.com/office/drawing/2014/main" id="{220325B3-5731-4B19-82FA-5F641DAD8B5A}"/>
              </a:ext>
            </a:extLst>
          </p:cNvPr>
          <p:cNvCxnSpPr/>
          <p:nvPr/>
        </p:nvCxnSpPr>
        <p:spPr>
          <a:xfrm>
            <a:off x="5624588" y="2404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3" name="Google Shape;1087;p38">
            <a:extLst>
              <a:ext uri="{FF2B5EF4-FFF2-40B4-BE49-F238E27FC236}">
                <a16:creationId xmlns:a16="http://schemas.microsoft.com/office/drawing/2014/main" id="{4B91C305-0005-42D7-B865-8C59FBE31457}"/>
              </a:ext>
            </a:extLst>
          </p:cNvPr>
          <p:cNvCxnSpPr/>
          <p:nvPr/>
        </p:nvCxnSpPr>
        <p:spPr>
          <a:xfrm>
            <a:off x="7661338" y="2976550"/>
            <a:ext cx="0" cy="455100"/>
          </a:xfrm>
          <a:prstGeom prst="straightConnector1">
            <a:avLst/>
          </a:prstGeom>
          <a:noFill/>
          <a:ln w="19050" cap="flat" cmpd="sng">
            <a:solidFill>
              <a:srgbClr val="FFD6E1"/>
            </a:solidFill>
            <a:prstDash val="solid"/>
            <a:round/>
            <a:headEnd type="none" w="med" len="med"/>
            <a:tailEnd type="none" w="med" len="med"/>
          </a:ln>
        </p:spPr>
      </p:cxnSp>
      <p:cxnSp>
        <p:nvCxnSpPr>
          <p:cNvPr id="204" name="Google Shape;1089;p38">
            <a:extLst>
              <a:ext uri="{FF2B5EF4-FFF2-40B4-BE49-F238E27FC236}">
                <a16:creationId xmlns:a16="http://schemas.microsoft.com/office/drawing/2014/main" id="{E373049D-39F4-4000-8C88-39B8CF3B50B7}"/>
              </a:ext>
            </a:extLst>
          </p:cNvPr>
          <p:cNvCxnSpPr/>
          <p:nvPr/>
        </p:nvCxnSpPr>
        <p:spPr>
          <a:xfrm>
            <a:off x="1034400" y="2918100"/>
            <a:ext cx="7075200" cy="0"/>
          </a:xfrm>
          <a:prstGeom prst="straightConnector1">
            <a:avLst/>
          </a:prstGeom>
          <a:noFill/>
          <a:ln w="19050" cap="flat" cmpd="sng">
            <a:solidFill>
              <a:srgbClr val="FFD6E1"/>
            </a:solidFill>
            <a:prstDash val="solid"/>
            <a:round/>
            <a:headEnd type="none" w="med" len="med"/>
            <a:tailEnd type="none" w="med" len="med"/>
          </a:ln>
        </p:spPr>
      </p:cxnSp>
      <p:grpSp>
        <p:nvGrpSpPr>
          <p:cNvPr id="205" name="Google Shape;1090;p38">
            <a:extLst>
              <a:ext uri="{FF2B5EF4-FFF2-40B4-BE49-F238E27FC236}">
                <a16:creationId xmlns:a16="http://schemas.microsoft.com/office/drawing/2014/main" id="{051F8A9A-1A06-4760-B884-21CA6582B2A4}"/>
              </a:ext>
            </a:extLst>
          </p:cNvPr>
          <p:cNvGrpSpPr/>
          <p:nvPr/>
        </p:nvGrpSpPr>
        <p:grpSpPr>
          <a:xfrm>
            <a:off x="1372725" y="2731350"/>
            <a:ext cx="373500" cy="373500"/>
            <a:chOff x="1372725" y="1912500"/>
            <a:chExt cx="373500" cy="373500"/>
          </a:xfrm>
        </p:grpSpPr>
        <p:sp>
          <p:nvSpPr>
            <p:cNvPr id="206" name="Google Shape;1091;p38">
              <a:extLst>
                <a:ext uri="{FF2B5EF4-FFF2-40B4-BE49-F238E27FC236}">
                  <a16:creationId xmlns:a16="http://schemas.microsoft.com/office/drawing/2014/main" id="{E9900688-C6B8-414A-9FA9-872460E72AEB}"/>
                </a:ext>
              </a:extLst>
            </p:cNvPr>
            <p:cNvSpPr/>
            <p:nvPr/>
          </p:nvSpPr>
          <p:spPr>
            <a:xfrm>
              <a:off x="146406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07" name="Google Shape;1092;p38">
              <a:extLst>
                <a:ext uri="{FF2B5EF4-FFF2-40B4-BE49-F238E27FC236}">
                  <a16:creationId xmlns:a16="http://schemas.microsoft.com/office/drawing/2014/main" id="{5E012290-9B59-4106-A913-51100CA4CC77}"/>
                </a:ext>
              </a:extLst>
            </p:cNvPr>
            <p:cNvSpPr/>
            <p:nvPr/>
          </p:nvSpPr>
          <p:spPr>
            <a:xfrm>
              <a:off x="1372725" y="1912500"/>
              <a:ext cx="373500" cy="373500"/>
            </a:xfrm>
            <a:prstGeom prst="donut">
              <a:avLst>
                <a:gd name="adj" fmla="val 10193"/>
              </a:avLst>
            </a:prstGeom>
            <a:solidFill>
              <a:srgbClr val="00CFC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grpSp>
        <p:nvGrpSpPr>
          <p:cNvPr id="208" name="Google Shape;1093;p38">
            <a:extLst>
              <a:ext uri="{FF2B5EF4-FFF2-40B4-BE49-F238E27FC236}">
                <a16:creationId xmlns:a16="http://schemas.microsoft.com/office/drawing/2014/main" id="{EAFEEB5E-AF56-45AB-8D7F-EDFDE27ACA05}"/>
              </a:ext>
            </a:extLst>
          </p:cNvPr>
          <p:cNvGrpSpPr/>
          <p:nvPr/>
        </p:nvGrpSpPr>
        <p:grpSpPr>
          <a:xfrm>
            <a:off x="3401092" y="2731350"/>
            <a:ext cx="373500" cy="373500"/>
            <a:chOff x="3212675" y="1912500"/>
            <a:chExt cx="373500" cy="373500"/>
          </a:xfrm>
        </p:grpSpPr>
        <p:sp>
          <p:nvSpPr>
            <p:cNvPr id="209" name="Google Shape;1094;p38">
              <a:extLst>
                <a:ext uri="{FF2B5EF4-FFF2-40B4-BE49-F238E27FC236}">
                  <a16:creationId xmlns:a16="http://schemas.microsoft.com/office/drawing/2014/main" id="{CAFA52E3-046C-4A92-868C-8497854A3BB2}"/>
                </a:ext>
              </a:extLst>
            </p:cNvPr>
            <p:cNvSpPr/>
            <p:nvPr/>
          </p:nvSpPr>
          <p:spPr>
            <a:xfrm>
              <a:off x="330401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10" name="Google Shape;1095;p38">
              <a:extLst>
                <a:ext uri="{FF2B5EF4-FFF2-40B4-BE49-F238E27FC236}">
                  <a16:creationId xmlns:a16="http://schemas.microsoft.com/office/drawing/2014/main" id="{C7F92CF9-0ADC-4DB1-9679-6CCD107B8499}"/>
                </a:ext>
              </a:extLst>
            </p:cNvPr>
            <p:cNvSpPr/>
            <p:nvPr/>
          </p:nvSpPr>
          <p:spPr>
            <a:xfrm>
              <a:off x="3212675" y="1912500"/>
              <a:ext cx="373500" cy="373500"/>
            </a:xfrm>
            <a:prstGeom prst="donut">
              <a:avLst>
                <a:gd name="adj" fmla="val 10193"/>
              </a:avLst>
            </a:prstGeom>
            <a:solidFill>
              <a:srgbClr val="E898A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grpSp>
        <p:nvGrpSpPr>
          <p:cNvPr id="211" name="Google Shape;1096;p38">
            <a:extLst>
              <a:ext uri="{FF2B5EF4-FFF2-40B4-BE49-F238E27FC236}">
                <a16:creationId xmlns:a16="http://schemas.microsoft.com/office/drawing/2014/main" id="{EBC68FCA-0B14-4197-BC5B-483A18A957A9}"/>
              </a:ext>
            </a:extLst>
          </p:cNvPr>
          <p:cNvGrpSpPr/>
          <p:nvPr/>
        </p:nvGrpSpPr>
        <p:grpSpPr>
          <a:xfrm>
            <a:off x="5429458" y="2731350"/>
            <a:ext cx="373500" cy="373500"/>
            <a:chOff x="5557850" y="1912500"/>
            <a:chExt cx="373500" cy="373500"/>
          </a:xfrm>
        </p:grpSpPr>
        <p:sp>
          <p:nvSpPr>
            <p:cNvPr id="212" name="Google Shape;1097;p38">
              <a:extLst>
                <a:ext uri="{FF2B5EF4-FFF2-40B4-BE49-F238E27FC236}">
                  <a16:creationId xmlns:a16="http://schemas.microsoft.com/office/drawing/2014/main" id="{613676EE-1EDA-4E27-A84C-280C668FA320}"/>
                </a:ext>
              </a:extLst>
            </p:cNvPr>
            <p:cNvSpPr/>
            <p:nvPr/>
          </p:nvSpPr>
          <p:spPr>
            <a:xfrm>
              <a:off x="5649188"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sp>
          <p:nvSpPr>
            <p:cNvPr id="213" name="Google Shape;1098;p38">
              <a:extLst>
                <a:ext uri="{FF2B5EF4-FFF2-40B4-BE49-F238E27FC236}">
                  <a16:creationId xmlns:a16="http://schemas.microsoft.com/office/drawing/2014/main" id="{6961D5DC-AF91-446D-B473-76DC7CF6680D}"/>
                </a:ext>
              </a:extLst>
            </p:cNvPr>
            <p:cNvSpPr/>
            <p:nvPr/>
          </p:nvSpPr>
          <p:spPr>
            <a:xfrm>
              <a:off x="5557850" y="1912500"/>
              <a:ext cx="373500" cy="373500"/>
            </a:xfrm>
            <a:prstGeom prst="donut">
              <a:avLst>
                <a:gd name="adj" fmla="val 10193"/>
              </a:avLst>
            </a:prstGeom>
            <a:solidFill>
              <a:srgbClr val="FF9973"/>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chemeClr val="tx1">
                    <a:lumMod val="85000"/>
                    <a:lumOff val="15000"/>
                  </a:schemeClr>
                </a:solidFill>
                <a:effectLst/>
                <a:uLnTx/>
                <a:uFillTx/>
              </a:endParaRPr>
            </a:p>
          </p:txBody>
        </p:sp>
      </p:grpSp>
      <p:grpSp>
        <p:nvGrpSpPr>
          <p:cNvPr id="214" name="Google Shape;1099;p38">
            <a:extLst>
              <a:ext uri="{FF2B5EF4-FFF2-40B4-BE49-F238E27FC236}">
                <a16:creationId xmlns:a16="http://schemas.microsoft.com/office/drawing/2014/main" id="{5271AD16-2553-40FA-B75B-F800A5A197DC}"/>
              </a:ext>
            </a:extLst>
          </p:cNvPr>
          <p:cNvGrpSpPr/>
          <p:nvPr/>
        </p:nvGrpSpPr>
        <p:grpSpPr>
          <a:xfrm>
            <a:off x="7457825" y="2731350"/>
            <a:ext cx="373500" cy="373500"/>
            <a:chOff x="7457825" y="1912500"/>
            <a:chExt cx="373500" cy="373500"/>
          </a:xfrm>
        </p:grpSpPr>
        <p:sp>
          <p:nvSpPr>
            <p:cNvPr id="215" name="Google Shape;1100;p38">
              <a:extLst>
                <a:ext uri="{FF2B5EF4-FFF2-40B4-BE49-F238E27FC236}">
                  <a16:creationId xmlns:a16="http://schemas.microsoft.com/office/drawing/2014/main" id="{D2C2415F-C330-4B48-B221-CB7BC514B353}"/>
                </a:ext>
              </a:extLst>
            </p:cNvPr>
            <p:cNvSpPr/>
            <p:nvPr/>
          </p:nvSpPr>
          <p:spPr>
            <a:xfrm>
              <a:off x="7549163" y="2003850"/>
              <a:ext cx="190800" cy="190800"/>
            </a:xfrm>
            <a:prstGeom prst="ellipse">
              <a:avLst/>
            </a:prstGeom>
            <a:solidFill>
              <a:srgbClr val="FFD6E1"/>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
          <p:nvSpPr>
            <p:cNvPr id="216" name="Google Shape;1101;p38">
              <a:extLst>
                <a:ext uri="{FF2B5EF4-FFF2-40B4-BE49-F238E27FC236}">
                  <a16:creationId xmlns:a16="http://schemas.microsoft.com/office/drawing/2014/main" id="{345098E5-57B8-43B8-9680-C00326696C8C}"/>
                </a:ext>
              </a:extLst>
            </p:cNvPr>
            <p:cNvSpPr/>
            <p:nvPr/>
          </p:nvSpPr>
          <p:spPr>
            <a:xfrm>
              <a:off x="7457825" y="1912500"/>
              <a:ext cx="373500" cy="373500"/>
            </a:xfrm>
            <a:prstGeom prst="donut">
              <a:avLst>
                <a:gd name="adj" fmla="val 10193"/>
              </a:avLst>
            </a:prstGeom>
            <a:solidFill>
              <a:srgbClr val="F64975"/>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grpSp>
      <p:sp>
        <p:nvSpPr>
          <p:cNvPr id="217" name="Google Shape;1102;p38">
            <a:extLst>
              <a:ext uri="{FF2B5EF4-FFF2-40B4-BE49-F238E27FC236}">
                <a16:creationId xmlns:a16="http://schemas.microsoft.com/office/drawing/2014/main" id="{C0A1771E-BC1E-44EE-949A-2D9CEF10ACF6}"/>
              </a:ext>
            </a:extLst>
          </p:cNvPr>
          <p:cNvSpPr txBox="1">
            <a:spLocks/>
          </p:cNvSpPr>
          <p:nvPr/>
        </p:nvSpPr>
        <p:spPr>
          <a:xfrm>
            <a:off x="610450" y="1977263"/>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Data processing</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18" name="Google Shape;1104;p38">
            <a:extLst>
              <a:ext uri="{FF2B5EF4-FFF2-40B4-BE49-F238E27FC236}">
                <a16:creationId xmlns:a16="http://schemas.microsoft.com/office/drawing/2014/main" id="{F015DD5B-8EB8-4AB7-A2C3-272443991B13}"/>
              </a:ext>
            </a:extLst>
          </p:cNvPr>
          <p:cNvSpPr txBox="1">
            <a:spLocks/>
          </p:cNvSpPr>
          <p:nvPr/>
        </p:nvSpPr>
        <p:spPr>
          <a:xfrm>
            <a:off x="6720390" y="3438421"/>
            <a:ext cx="1881300" cy="65648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dirty="0">
                <a:ln>
                  <a:noFill/>
                </a:ln>
                <a:solidFill>
                  <a:srgbClr val="FFFFFF"/>
                </a:solidFill>
                <a:effectLst/>
                <a:uLnTx/>
                <a:uFillTx/>
                <a:latin typeface="Share Tech"/>
                <a:sym typeface="Share Tech"/>
              </a:rPr>
              <a:t>Fine-tuning</a:t>
            </a:r>
            <a:br>
              <a:rPr kumimoji="0" lang="en-US" sz="1800" b="0" i="0" u="none" strike="noStrike" kern="0" cap="none" spc="0" normalizeH="0" baseline="0" noProof="0" dirty="0">
                <a:ln>
                  <a:noFill/>
                </a:ln>
                <a:solidFill>
                  <a:srgbClr val="FFFFFF"/>
                </a:solidFill>
                <a:effectLst/>
                <a:uLnTx/>
                <a:uFillTx/>
                <a:latin typeface="Share Tech"/>
                <a:sym typeface="Share Tech"/>
              </a:rPr>
            </a:br>
            <a:r>
              <a:rPr kumimoji="0" lang="en-US" sz="1800" b="0" i="0" u="none" strike="noStrike" kern="0" cap="none" spc="0" normalizeH="0" baseline="0" noProof="0" dirty="0" err="1">
                <a:ln>
                  <a:noFill/>
                </a:ln>
                <a:solidFill>
                  <a:srgbClr val="FFFFFF"/>
                </a:solidFill>
                <a:effectLst/>
                <a:uLnTx/>
                <a:uFillTx/>
                <a:latin typeface="Share Tech"/>
                <a:sym typeface="Share Tech"/>
              </a:rPr>
              <a:t>Streamlit</a:t>
            </a:r>
            <a:endParaRPr kumimoji="0" lang="en-US" sz="1800" b="0" i="0" u="none" strike="noStrike" kern="0" cap="none" spc="0" normalizeH="0" baseline="0" noProof="0" dirty="0">
              <a:ln>
                <a:noFill/>
              </a:ln>
              <a:solidFill>
                <a:srgbClr val="FFFFFF"/>
              </a:solidFill>
              <a:effectLst/>
              <a:uLnTx/>
              <a:uFillTx/>
              <a:latin typeface="Share Tech"/>
              <a:sym typeface="Share Tech"/>
            </a:endParaRPr>
          </a:p>
        </p:txBody>
      </p:sp>
      <p:sp>
        <p:nvSpPr>
          <p:cNvPr id="219" name="Google Shape;1106;p38">
            <a:extLst>
              <a:ext uri="{FF2B5EF4-FFF2-40B4-BE49-F238E27FC236}">
                <a16:creationId xmlns:a16="http://schemas.microsoft.com/office/drawing/2014/main" id="{FE8E37D2-F503-4E20-AC76-9F4DDF80CAFB}"/>
              </a:ext>
            </a:extLst>
          </p:cNvPr>
          <p:cNvSpPr txBox="1">
            <a:spLocks/>
          </p:cNvSpPr>
          <p:nvPr/>
        </p:nvSpPr>
        <p:spPr>
          <a:xfrm>
            <a:off x="2647200" y="3438422"/>
            <a:ext cx="1881300" cy="42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Single-Frame CNN</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0" name="Google Shape;1108;p38">
            <a:extLst>
              <a:ext uri="{FF2B5EF4-FFF2-40B4-BE49-F238E27FC236}">
                <a16:creationId xmlns:a16="http://schemas.microsoft.com/office/drawing/2014/main" id="{82E960B8-FE63-4504-8680-2F55BE80F325}"/>
              </a:ext>
            </a:extLst>
          </p:cNvPr>
          <p:cNvSpPr txBox="1">
            <a:spLocks/>
          </p:cNvSpPr>
          <p:nvPr/>
        </p:nvSpPr>
        <p:spPr>
          <a:xfrm>
            <a:off x="4683963" y="1977263"/>
            <a:ext cx="1881300" cy="42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a:ln>
                  <a:noFill/>
                </a:ln>
                <a:solidFill>
                  <a:schemeClr val="tx1">
                    <a:lumMod val="85000"/>
                    <a:lumOff val="15000"/>
                  </a:schemeClr>
                </a:solidFill>
                <a:effectLst/>
                <a:uLnTx/>
                <a:uFillTx/>
                <a:latin typeface="Share Tech"/>
                <a:sym typeface="Share Tech"/>
              </a:rPr>
              <a:t>VGG16+LSTM</a:t>
            </a:r>
            <a:endParaRPr kumimoji="0" lang="en-US" sz="18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1" name="Google Shape;1110;p38">
            <a:extLst>
              <a:ext uri="{FF2B5EF4-FFF2-40B4-BE49-F238E27FC236}">
                <a16:creationId xmlns:a16="http://schemas.microsoft.com/office/drawing/2014/main" id="{C47C7CC8-FDBA-48C3-BFAD-45281F95DA25}"/>
              </a:ext>
            </a:extLst>
          </p:cNvPr>
          <p:cNvSpPr txBox="1">
            <a:spLocks/>
          </p:cNvSpPr>
          <p:nvPr/>
        </p:nvSpPr>
        <p:spPr>
          <a:xfrm>
            <a:off x="907900" y="3282474"/>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01</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2" name="Google Shape;1111;p38">
            <a:extLst>
              <a:ext uri="{FF2B5EF4-FFF2-40B4-BE49-F238E27FC236}">
                <a16:creationId xmlns:a16="http://schemas.microsoft.com/office/drawing/2014/main" id="{2BB9436D-3431-4EC0-9F44-9DE075FB09C9}"/>
              </a:ext>
            </a:extLst>
          </p:cNvPr>
          <p:cNvSpPr txBox="1">
            <a:spLocks/>
          </p:cNvSpPr>
          <p:nvPr/>
        </p:nvSpPr>
        <p:spPr>
          <a:xfrm>
            <a:off x="2944650" y="2113408"/>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02</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3" name="Google Shape;1112;p38">
            <a:extLst>
              <a:ext uri="{FF2B5EF4-FFF2-40B4-BE49-F238E27FC236}">
                <a16:creationId xmlns:a16="http://schemas.microsoft.com/office/drawing/2014/main" id="{3ACFD6C2-E395-492C-BCAD-4C50D221DD69}"/>
              </a:ext>
            </a:extLst>
          </p:cNvPr>
          <p:cNvSpPr txBox="1">
            <a:spLocks/>
          </p:cNvSpPr>
          <p:nvPr/>
        </p:nvSpPr>
        <p:spPr>
          <a:xfrm>
            <a:off x="4981400" y="3282474"/>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chemeClr val="tx1">
                    <a:lumMod val="85000"/>
                    <a:lumOff val="15000"/>
                  </a:schemeClr>
                </a:solidFill>
                <a:effectLst/>
                <a:uLnTx/>
                <a:uFillTx/>
                <a:latin typeface="Share Tech"/>
                <a:sym typeface="Share Tech"/>
              </a:rPr>
              <a:t>Week 03</a:t>
            </a:r>
            <a:endParaRPr kumimoji="0" lang="en-US" sz="2400" b="0" i="0" u="none" strike="noStrike" kern="0" cap="none" spc="0" normalizeH="0" baseline="0" noProof="0" dirty="0">
              <a:ln>
                <a:noFill/>
              </a:ln>
              <a:solidFill>
                <a:schemeClr val="tx1">
                  <a:lumMod val="85000"/>
                  <a:lumOff val="15000"/>
                </a:schemeClr>
              </a:solidFill>
              <a:effectLst/>
              <a:uLnTx/>
              <a:uFillTx/>
              <a:latin typeface="Share Tech"/>
              <a:sym typeface="Share Tech"/>
            </a:endParaRPr>
          </a:p>
        </p:txBody>
      </p:sp>
      <p:sp>
        <p:nvSpPr>
          <p:cNvPr id="224" name="Google Shape;1113;p38">
            <a:extLst>
              <a:ext uri="{FF2B5EF4-FFF2-40B4-BE49-F238E27FC236}">
                <a16:creationId xmlns:a16="http://schemas.microsoft.com/office/drawing/2014/main" id="{2D96CDF2-35AB-41EA-AECF-B2C02C08CA0A}"/>
              </a:ext>
            </a:extLst>
          </p:cNvPr>
          <p:cNvSpPr txBox="1">
            <a:spLocks/>
          </p:cNvSpPr>
          <p:nvPr/>
        </p:nvSpPr>
        <p:spPr>
          <a:xfrm>
            <a:off x="7018150" y="2113408"/>
            <a:ext cx="1286400" cy="42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algn="ctr"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2400" b="0" i="0" u="none" strike="noStrike" kern="0" cap="none" spc="0" normalizeH="0" baseline="0" noProof="0">
                <a:ln>
                  <a:noFill/>
                </a:ln>
                <a:solidFill>
                  <a:srgbClr val="F64975"/>
                </a:solidFill>
                <a:effectLst/>
                <a:uLnTx/>
                <a:uFillTx/>
                <a:latin typeface="Share Tech"/>
                <a:sym typeface="Share Tech"/>
              </a:rPr>
              <a:t>Week 04</a:t>
            </a:r>
            <a:endParaRPr kumimoji="0" lang="en-US" sz="2400" b="0" i="0" u="none" strike="noStrike" kern="0" cap="none" spc="0" normalizeH="0" baseline="0" noProof="0" dirty="0">
              <a:ln>
                <a:noFill/>
              </a:ln>
              <a:solidFill>
                <a:srgbClr val="F64975"/>
              </a:solidFill>
              <a:effectLst/>
              <a:uLnTx/>
              <a:uFillTx/>
              <a:latin typeface="Share Tech"/>
              <a:sym typeface="Share Tech"/>
            </a:endParaRPr>
          </a:p>
        </p:txBody>
      </p:sp>
      <p:sp>
        <p:nvSpPr>
          <p:cNvPr id="27" name="Google Shape;1104;p38">
            <a:extLst>
              <a:ext uri="{FF2B5EF4-FFF2-40B4-BE49-F238E27FC236}">
                <a16:creationId xmlns:a16="http://schemas.microsoft.com/office/drawing/2014/main" id="{CB31F2C2-EF12-4CB2-BD29-3A65EFEA2059}"/>
              </a:ext>
            </a:extLst>
          </p:cNvPr>
          <p:cNvSpPr txBox="1">
            <a:spLocks/>
          </p:cNvSpPr>
          <p:nvPr/>
        </p:nvSpPr>
        <p:spPr>
          <a:xfrm>
            <a:off x="6091261" y="525141"/>
            <a:ext cx="2511967" cy="151222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1pPr>
            <a:lvl2pPr marR="0" lvl="1"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2pPr>
            <a:lvl3pPr marR="0" lvl="2"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3pPr>
            <a:lvl4pPr marR="0" lvl="3"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4pPr>
            <a:lvl5pPr marR="0" lvl="4"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5pPr>
            <a:lvl6pPr marR="0" lvl="5"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6pPr>
            <a:lvl7pPr marR="0" lvl="6"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7pPr>
            <a:lvl8pPr marR="0" lvl="7"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8pPr>
            <a:lvl9pPr marR="0" lvl="8" algn="l" rtl="0">
              <a:lnSpc>
                <a:spcPct val="100000"/>
              </a:lnSpc>
              <a:spcBef>
                <a:spcPts val="0"/>
              </a:spcBef>
              <a:spcAft>
                <a:spcPts val="0"/>
              </a:spcAft>
              <a:buClr>
                <a:schemeClr val="lt1"/>
              </a:buClr>
              <a:buSzPts val="2800"/>
              <a:buFont typeface="Share Tech"/>
              <a:buNone/>
              <a:defRPr sz="2800" b="0" i="0" u="none" strike="noStrike" cap="none">
                <a:solidFill>
                  <a:schemeClr val="lt1"/>
                </a:solidFill>
                <a:latin typeface="Share Tech"/>
                <a:ea typeface="Share Tech"/>
                <a:cs typeface="Share Tech"/>
                <a:sym typeface="Share Tech"/>
              </a:defRPr>
            </a:lvl9pPr>
          </a:lstStyle>
          <a:p>
            <a:pPr marL="0" marR="0" lvl="0" indent="0" defTabSz="914400" rtl="0" eaLnBrk="1" fontAlgn="auto" latinLnBrk="0" hangingPunct="1">
              <a:lnSpc>
                <a:spcPct val="100000"/>
              </a:lnSpc>
              <a:spcBef>
                <a:spcPts val="0"/>
              </a:spcBef>
              <a:spcAft>
                <a:spcPts val="0"/>
              </a:spcAft>
              <a:buClr>
                <a:srgbClr val="FFFFFF"/>
              </a:buClr>
              <a:buSzPts val="2800"/>
              <a:buFont typeface="Share Tech"/>
              <a:buNone/>
              <a:tabLst/>
              <a:defRPr/>
            </a:pPr>
            <a:r>
              <a:rPr kumimoji="0" lang="en-US" sz="1800" b="0" i="0" u="none" strike="noStrike" kern="0" cap="none" spc="0" normalizeH="0" baseline="0" noProof="0" dirty="0">
                <a:ln>
                  <a:noFill/>
                </a:ln>
                <a:solidFill>
                  <a:srgbClr val="FFFFFF"/>
                </a:solidFill>
                <a:effectLst/>
                <a:uLnTx/>
                <a:uFillTx/>
                <a:latin typeface="Share Tech"/>
                <a:sym typeface="Share Tech"/>
              </a:rPr>
              <a:t>Sensitivity Analysis:</a:t>
            </a:r>
          </a:p>
          <a:p>
            <a:pPr marL="0" marR="0" lvl="0" indent="0" defTabSz="914400" rtl="0" eaLnBrk="1" fontAlgn="auto" latinLnBrk="0" hangingPunct="1">
              <a:lnSpc>
                <a:spcPct val="100000"/>
              </a:lnSpc>
              <a:spcBef>
                <a:spcPts val="0"/>
              </a:spcBef>
              <a:spcAft>
                <a:spcPts val="0"/>
              </a:spcAft>
              <a:buClr>
                <a:srgbClr val="FFFFFF"/>
              </a:buClr>
              <a:buSzPts val="2800"/>
              <a:buFont typeface="Share Tech"/>
              <a:buNone/>
              <a:tabLst/>
              <a:defRPr/>
            </a:pPr>
            <a:r>
              <a:rPr lang="en-GB" sz="1800" dirty="0">
                <a:solidFill>
                  <a:srgbClr val="FFFFFF"/>
                </a:solidFill>
              </a:rPr>
              <a:t>Dropout rate (20%-40%)</a:t>
            </a:r>
          </a:p>
          <a:p>
            <a:pPr marL="0" marR="0" lvl="0" indent="0" defTabSz="914400" rtl="0" eaLnBrk="1" fontAlgn="auto" latinLnBrk="0" hangingPunct="1">
              <a:lnSpc>
                <a:spcPct val="100000"/>
              </a:lnSpc>
              <a:spcBef>
                <a:spcPts val="0"/>
              </a:spcBef>
              <a:spcAft>
                <a:spcPts val="0"/>
              </a:spcAft>
              <a:buClr>
                <a:srgbClr val="FFFFFF"/>
              </a:buClr>
              <a:buSzPts val="2800"/>
              <a:buFont typeface="Share Tech"/>
              <a:buNone/>
              <a:tabLst/>
              <a:defRPr/>
            </a:pPr>
            <a:r>
              <a:rPr lang="en-GB" sz="1800" dirty="0">
                <a:solidFill>
                  <a:srgbClr val="FFFFFF"/>
                </a:solidFill>
              </a:rPr>
              <a:t>Numbers of layers</a:t>
            </a:r>
          </a:p>
          <a:p>
            <a:pPr marL="0" marR="0" lvl="0" indent="0" defTabSz="914400" rtl="0" eaLnBrk="1" fontAlgn="auto" latinLnBrk="0" hangingPunct="1">
              <a:lnSpc>
                <a:spcPct val="100000"/>
              </a:lnSpc>
              <a:spcBef>
                <a:spcPts val="0"/>
              </a:spcBef>
              <a:spcAft>
                <a:spcPts val="0"/>
              </a:spcAft>
              <a:buClr>
                <a:srgbClr val="FFFFFF"/>
              </a:buClr>
              <a:buSzPts val="2800"/>
              <a:buFont typeface="Share Tech"/>
              <a:buNone/>
              <a:tabLst/>
              <a:defRPr/>
            </a:pPr>
            <a:r>
              <a:rPr lang="en-GB" sz="1800" dirty="0">
                <a:solidFill>
                  <a:srgbClr val="FFFFFF"/>
                </a:solidFill>
              </a:rPr>
              <a:t>Batch size (16-64)</a:t>
            </a:r>
          </a:p>
          <a:p>
            <a:pPr marL="0" marR="0" lvl="0" indent="0" defTabSz="914400" rtl="0" eaLnBrk="1" fontAlgn="auto" latinLnBrk="0" hangingPunct="1">
              <a:lnSpc>
                <a:spcPct val="100000"/>
              </a:lnSpc>
              <a:spcBef>
                <a:spcPts val="0"/>
              </a:spcBef>
              <a:spcAft>
                <a:spcPts val="0"/>
              </a:spcAft>
              <a:buClr>
                <a:srgbClr val="FFFFFF"/>
              </a:buClr>
              <a:buSzPts val="2800"/>
              <a:buFont typeface="Share Tech"/>
              <a:buNone/>
              <a:tabLst/>
              <a:defRPr/>
            </a:pPr>
            <a:endParaRPr lang="en-GB" sz="1800" dirty="0">
              <a:solidFill>
                <a:srgbClr val="FFFFFF"/>
              </a:solidFill>
            </a:endParaRPr>
          </a:p>
        </p:txBody>
      </p:sp>
    </p:spTree>
    <p:extLst>
      <p:ext uri="{BB962C8B-B14F-4D97-AF65-F5344CB8AC3E}">
        <p14:creationId xmlns:p14="http://schemas.microsoft.com/office/powerpoint/2010/main" val="1485708244"/>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165</TotalTime>
  <Words>1301</Words>
  <Application>Microsoft Office PowerPoint</Application>
  <PresentationFormat>On-screen Show (16:9)</PresentationFormat>
  <Paragraphs>186</Paragraphs>
  <Slides>14</Slides>
  <Notes>14</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14</vt:i4>
      </vt:variant>
    </vt:vector>
  </HeadingPairs>
  <TitlesOfParts>
    <vt:vector size="26" baseType="lpstr">
      <vt:lpstr>Fira Sans Condensed Medium</vt:lpstr>
      <vt:lpstr>Arial</vt:lpstr>
      <vt:lpstr>Livvic Light</vt:lpstr>
      <vt:lpstr>Maven Pro</vt:lpstr>
      <vt:lpstr>Advent Pro SemiBold</vt:lpstr>
      <vt:lpstr>Share Tech</vt:lpstr>
      <vt:lpstr>Fira Sans Extra Condensed Medium</vt:lpstr>
      <vt:lpstr>Proxima Nova Semibold</vt:lpstr>
      <vt:lpstr>Nunito Light</vt:lpstr>
      <vt:lpstr>Proxima Nova</vt:lpstr>
      <vt:lpstr>Data Science Consulting by Slidesgo</vt:lpstr>
      <vt:lpstr>Slidesgo Final Pages</vt:lpstr>
      <vt:lpstr>HUMAN RECOGNITION ACTIVITY</vt:lpstr>
      <vt:lpstr>DEMO Use-case…</vt:lpstr>
      <vt:lpstr>Understanding Human Activity Recognition</vt:lpstr>
      <vt:lpstr>HAR – Predicting human activity based on time series data  </vt:lpstr>
      <vt:lpstr>My journey</vt:lpstr>
      <vt:lpstr>PowerPoint Presentation</vt:lpstr>
      <vt:lpstr>PowerPoint Presentation</vt:lpstr>
      <vt:lpstr>PowerPoint Presentation</vt:lpstr>
      <vt:lpstr>PowerPoint Presentation</vt:lpstr>
      <vt:lpstr>Demo</vt:lpstr>
      <vt:lpstr>Where it goes from here….</vt:lpstr>
      <vt:lpstr>RESOURCES</vt:lpstr>
      <vt:lpst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RECOGNITION ACTIVITY</dc:title>
  <dc:creator>Alex Ngo</dc:creator>
  <cp:lastModifiedBy>Alex Ngo</cp:lastModifiedBy>
  <cp:revision>31</cp:revision>
  <dcterms:modified xsi:type="dcterms:W3CDTF">2021-08-19T12:34:40Z</dcterms:modified>
</cp:coreProperties>
</file>